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7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80DE1-9372-4BC2-80A2-03A16FD133E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A7494-68AF-439F-BA30-FCD167A05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40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DDA203-96A7-4952-AFD7-1F2FD8A5657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B96031-C2C7-4CC7-A199-AFED0EE5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6031-C2C7-4CC7-A199-AFED0EE56B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4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Let the room respond briefly; tie answers to mission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Emphasize prayer, process, and transparency.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Describe this as a sacred commitment that ensures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Reinforce peace, order, and mission-driven leadership.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Clarify that governance should support mission, not burden it. Encourage leaders to approach this with openness.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and Administration in/of the Local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96031-C2C7-4CC7-A199-AFED0EE56B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2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Reinforce that flexibility is allowed if accountability and mission alignment remain intact.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Clarify this is about efficiency and spiritual focus, not shortcuts.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dirty="0"/>
              <a:t>ecisions flow quickly while keeping transparency.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Serving with significance in your context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An Alternate structure</a:t>
            </a:r>
          </a:p>
        </p:txBody>
      </p:sp>
    </p:spTree>
    <p:extLst>
      <p:ext uri="{BB962C8B-B14F-4D97-AF65-F5344CB8AC3E}">
        <p14:creationId xmlns:p14="http://schemas.microsoft.com/office/powerpoint/2010/main" val="181851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Chairperson of the leadership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Responsible for ensuring that the tasks outlined in Paragraph 243 of the Book of Discipline are carried out, particularly those listed in 1- planning and implementing a program of nurture, outreach, and witness for persons within the congregation and outside the congregation as well as tasks outlined in 243.3 and 243.4.  (see job description)</a:t>
            </a:r>
          </a:p>
        </p:txBody>
      </p:sp>
    </p:spTree>
    <p:extLst>
      <p:ext uri="{BB962C8B-B14F-4D97-AF65-F5344CB8AC3E}">
        <p14:creationId xmlns:p14="http://schemas.microsoft.com/office/powerpoint/2010/main" val="347023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Pastor/parish relations committee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09368"/>
            <a:ext cx="10394707" cy="4165217"/>
          </a:xfrm>
        </p:spPr>
        <p:txBody>
          <a:bodyPr>
            <a:noAutofit/>
          </a:bodyPr>
          <a:lstStyle/>
          <a:p>
            <a:r>
              <a:rPr lang="en-US" sz="2400" dirty="0"/>
              <a:t>Minimum: pastor, lay leader, lay member to ac, at least two other persons from the leadership team, one of whom is the chairperson (in two different classes, if possible)</a:t>
            </a:r>
          </a:p>
          <a:p>
            <a:r>
              <a:rPr lang="en-US" sz="2400" dirty="0"/>
              <a:t>Meets independently of the leadership team to take care of its responsibilities and conducts its business in the manner outlined for </a:t>
            </a:r>
            <a:r>
              <a:rPr lang="en-US" sz="2400" dirty="0" err="1"/>
              <a:t>pprc</a:t>
            </a:r>
            <a:endParaRPr lang="en-US" sz="2400" dirty="0"/>
          </a:p>
          <a:p>
            <a:r>
              <a:rPr lang="en-US" sz="2400" dirty="0"/>
              <a:t>Should not consist of immediate family members and/or reside in the same house</a:t>
            </a:r>
          </a:p>
          <a:p>
            <a:r>
              <a:rPr lang="en-US" sz="2400" dirty="0"/>
              <a:t>Should not be family of pastor/staff</a:t>
            </a:r>
          </a:p>
        </p:txBody>
      </p:sp>
    </p:spTree>
    <p:extLst>
      <p:ext uri="{BB962C8B-B14F-4D97-AF65-F5344CB8AC3E}">
        <p14:creationId xmlns:p14="http://schemas.microsoft.com/office/powerpoint/2010/main" val="130621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300"/>
            <a:ext cx="10396882" cy="1151965"/>
          </a:xfrm>
        </p:spPr>
        <p:txBody>
          <a:bodyPr/>
          <a:lstStyle/>
          <a:p>
            <a:r>
              <a:rPr lang="en-US" dirty="0"/>
              <a:t>Committee on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93265"/>
            <a:ext cx="10394707" cy="4499535"/>
          </a:xfrm>
        </p:spPr>
        <p:txBody>
          <a:bodyPr>
            <a:normAutofit/>
          </a:bodyPr>
          <a:lstStyle/>
          <a:p>
            <a:r>
              <a:rPr lang="en-US" dirty="0"/>
              <a:t>Should consist of :  pastor, and at least four persons from the leadership team</a:t>
            </a:r>
          </a:p>
          <a:p>
            <a:pPr lvl="1"/>
            <a:r>
              <a:rPr lang="en-US" sz="2000" dirty="0"/>
              <a:t>One – treasurer, who holds the checkbook and prepares checks, but </a:t>
            </a:r>
            <a:r>
              <a:rPr lang="en-US" sz="2000" u="sng" dirty="0">
                <a:solidFill>
                  <a:srgbClr val="C00000"/>
                </a:solidFill>
              </a:rPr>
              <a:t>does not</a:t>
            </a:r>
            <a:r>
              <a:rPr lang="en-US" sz="2000" dirty="0"/>
              <a:t> sign checks</a:t>
            </a:r>
          </a:p>
          <a:p>
            <a:pPr lvl="1"/>
            <a:r>
              <a:rPr lang="en-US" sz="2000" dirty="0"/>
              <a:t>Two – primary check signer</a:t>
            </a:r>
          </a:p>
          <a:p>
            <a:pPr lvl="1"/>
            <a:r>
              <a:rPr lang="en-US" sz="2000" dirty="0"/>
              <a:t>Three – secondary check signer (assumes responsibilities of the financial secretary)</a:t>
            </a:r>
          </a:p>
          <a:p>
            <a:pPr lvl="1"/>
            <a:r>
              <a:rPr lang="en-US" sz="2000" dirty="0"/>
              <a:t>Four – finance chair, can reconcile the books (finance chair may be a secondary signer if one of the two main signers are unavailable, but </a:t>
            </a:r>
            <a:r>
              <a:rPr lang="en-US" sz="2000" u="sng" dirty="0">
                <a:solidFill>
                  <a:srgbClr val="C00000"/>
                </a:solidFill>
              </a:rPr>
              <a:t>cannot</a:t>
            </a:r>
            <a:r>
              <a:rPr lang="en-US" sz="2000" dirty="0"/>
              <a:t> prepare checks)</a:t>
            </a:r>
          </a:p>
          <a:p>
            <a:pPr marL="457200" lvl="1" indent="0">
              <a:buNone/>
            </a:pPr>
            <a:r>
              <a:rPr lang="en-US" sz="3200" dirty="0"/>
              <a:t>*</a:t>
            </a:r>
            <a:r>
              <a:rPr lang="en-US" dirty="0"/>
              <a:t> </a:t>
            </a:r>
            <a:r>
              <a:rPr lang="en-US" i="1" dirty="0"/>
              <a:t>These four persons should not be immediate family, or the pastor</a:t>
            </a:r>
          </a:p>
          <a:p>
            <a:r>
              <a:rPr lang="en-US" dirty="0"/>
              <a:t>Finance meets independently as needed for primary work, but all decisions are made at the leadership team meeting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Minimum of three, but if only one trustee, trustee chair does leg work, but all decisions made at the leadership team meeting</a:t>
            </a:r>
          </a:p>
        </p:txBody>
      </p:sp>
    </p:spTree>
    <p:extLst>
      <p:ext uri="{BB962C8B-B14F-4D97-AF65-F5344CB8AC3E}">
        <p14:creationId xmlns:p14="http://schemas.microsoft.com/office/powerpoint/2010/main" val="3564573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Consider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Too many meetings, not enough ministry</a:t>
            </a:r>
          </a:p>
          <a:p>
            <a:r>
              <a:t>Overlapping committees and unclear accountability</a:t>
            </a:r>
          </a:p>
          <a:p>
            <a:r>
              <a:t>Desire for simpler structure and stronger mission</a:t>
            </a:r>
          </a:p>
          <a:p>
            <a:r>
              <a:t>Quote: 'The goal of structure is to serve ministry, not manage it.' (Book of Discipline ¶243)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Book of Discipline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¶243 – Mission of the Local Church</a:t>
            </a:r>
          </a:p>
          <a:p>
            <a:r>
              <a:rPr dirty="0"/>
              <a:t>¶244 – Charge Conference authority</a:t>
            </a:r>
          </a:p>
          <a:p>
            <a:r>
              <a:rPr dirty="0"/>
              <a:t>¶2</a:t>
            </a:r>
            <a:r>
              <a:rPr lang="en-US" dirty="0"/>
              <a:t>52</a:t>
            </a:r>
            <a:r>
              <a:rPr dirty="0"/>
              <a:t> – Church Council responsibilities</a:t>
            </a:r>
          </a:p>
          <a:p>
            <a:r>
              <a:rPr dirty="0"/>
              <a:t>¶24</a:t>
            </a:r>
            <a:r>
              <a:rPr lang="en-US" dirty="0"/>
              <a:t>9</a:t>
            </a:r>
            <a:r>
              <a:rPr dirty="0"/>
              <a:t> – Alternative Organizational Plans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an Alternative Structure?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Approved by Charge Conference</a:t>
            </a:r>
          </a:p>
          <a:p>
            <a:r>
              <a:t>Fulfills all required functions (Trustees, Finance, SPRC, Nominations)</a:t>
            </a:r>
          </a:p>
          <a:p>
            <a:r>
              <a:t>Simplifies leadership and focuses on mission</a:t>
            </a:r>
          </a:p>
          <a:p>
            <a:r>
              <a:t>Tagline: Flexible. Accountable. Mission-Focused.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Single Board Model: Combines Council, Trustees, SPRC, Finance</a:t>
            </a:r>
          </a:p>
          <a:p>
            <a:r>
              <a:t>Hybrid Model: Keeps key committees, improves coordination</a:t>
            </a:r>
          </a:p>
          <a:p>
            <a:r>
              <a:t>Network Model: Organizes around ministry areas (Worship, Outreach, Discipleship)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Diagram: The Single Board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CHARGE CONFERENCE ↓</a:t>
            </a:r>
          </a:p>
          <a:p>
            <a:r>
              <a:t>LEADERSHIP BOARD (9–13 members)</a:t>
            </a:r>
          </a:p>
          <a:p>
            <a:r>
              <a:t>Trustees │ Finance │ SPRC</a:t>
            </a:r>
          </a:p>
          <a:p>
            <a:r>
              <a:t>↓</a:t>
            </a:r>
          </a:p>
          <a:p>
            <a:r>
              <a:t>Ministry Teams (Worship, Outreach, Discipleship, etc.)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Benefits of Simplified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Fewer meetings, more ministry</a:t>
            </a:r>
          </a:p>
          <a:p>
            <a:r>
              <a:t>Unified decision-making</a:t>
            </a:r>
          </a:p>
          <a:p>
            <a:r>
              <a:t>Stronger accountability</a:t>
            </a:r>
          </a:p>
          <a:p>
            <a:r>
              <a:t>Better communication</a:t>
            </a:r>
          </a:p>
          <a:p>
            <a:r>
              <a:t>Discussion: How could this approach strengthen your church?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Alternative Church Structure: Streamlining for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Equipping United Methodist Churches for Effective Ministry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Steps for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1. Pray and discern</a:t>
            </a:r>
          </a:p>
          <a:p>
            <a:r>
              <a:rPr dirty="0"/>
              <a:t>2. Study ¶243–¶24</a:t>
            </a:r>
            <a:r>
              <a:rPr lang="en-US" dirty="0"/>
              <a:t>9</a:t>
            </a:r>
            <a:r>
              <a:rPr dirty="0"/>
              <a:t>; consult DS</a:t>
            </a:r>
          </a:p>
          <a:p>
            <a:r>
              <a:rPr dirty="0"/>
              <a:t>3. Form design team</a:t>
            </a:r>
          </a:p>
          <a:p>
            <a:r>
              <a:rPr dirty="0"/>
              <a:t>4. Draft proposal</a:t>
            </a:r>
          </a:p>
          <a:p>
            <a:r>
              <a:rPr dirty="0"/>
              <a:t>5. Obtain Charge Conference approval</a:t>
            </a:r>
          </a:p>
          <a:p>
            <a:r>
              <a:rPr dirty="0"/>
              <a:t>6. Train and covenant with new board</a:t>
            </a:r>
          </a:p>
          <a:p>
            <a:r>
              <a:rPr dirty="0"/>
              <a:t>7. Evaluate annually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Leadership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Faithfulness in worship and prayer</a:t>
            </a:r>
          </a:p>
          <a:p>
            <a:r>
              <a:t>Integrity and confidentiality</a:t>
            </a:r>
          </a:p>
          <a:p>
            <a:r>
              <a:t>Unity in decisions</a:t>
            </a:r>
          </a:p>
          <a:p>
            <a:r>
              <a:t>Servant leadership and accountability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Structure serves the mission—not the other way around</a:t>
            </a:r>
          </a:p>
          <a:p>
            <a:r>
              <a:t>Simplified = focus, not less accountability</a:t>
            </a:r>
          </a:p>
          <a:p>
            <a:r>
              <a:t>Every church can adapt within the Discipline</a:t>
            </a:r>
          </a:p>
          <a:p>
            <a:r>
              <a:t>Scripture: 1 Corinthians 14:33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Discussion &amp;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excites you about this model?</a:t>
            </a:r>
          </a:p>
          <a:p>
            <a:r>
              <a:t>What challenges might you face?</a:t>
            </a:r>
          </a:p>
          <a:p>
            <a:r>
              <a:t>What next steps can you take?</a:t>
            </a:r>
          </a:p>
          <a:p>
            <a:r>
              <a:t>Closing Prayer: 'Lord, guide our leadership to serve You faithfully and build up Your Church for Your glory.'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016" y="326571"/>
            <a:ext cx="10396882" cy="1158140"/>
          </a:xfrm>
        </p:spPr>
        <p:txBody>
          <a:bodyPr/>
          <a:lstStyle/>
          <a:p>
            <a:r>
              <a:rPr lang="en-US" dirty="0"/>
              <a:t>What will be your next steps?</a:t>
            </a:r>
          </a:p>
        </p:txBody>
      </p:sp>
      <p:sp>
        <p:nvSpPr>
          <p:cNvPr id="6" name="Oval 5"/>
          <p:cNvSpPr/>
          <p:nvPr/>
        </p:nvSpPr>
        <p:spPr>
          <a:xfrm>
            <a:off x="329485" y="1702203"/>
            <a:ext cx="4191000" cy="413004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4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Purpose of Today’s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what an Alternative Church Structure is</a:t>
            </a:r>
          </a:p>
          <a:p>
            <a:r>
              <a:t>Explore models that align with the Book of Discipline</a:t>
            </a:r>
          </a:p>
          <a:p>
            <a:r>
              <a:t>Learn how to transition faithfully and effectively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546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Small, vital churches embody Christ’s Activity in the world.</a:t>
            </a:r>
          </a:p>
        </p:txBody>
      </p:sp>
    </p:spTree>
    <p:extLst>
      <p:ext uri="{BB962C8B-B14F-4D97-AF65-F5344CB8AC3E}">
        <p14:creationId xmlns:p14="http://schemas.microsoft.com/office/powerpoint/2010/main" val="199682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842979"/>
            <a:ext cx="4681602" cy="20232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/>
              <a:t>“We have to get </a:t>
            </a:r>
            <a:r>
              <a:rPr lang="en-US" dirty="0">
                <a:solidFill>
                  <a:schemeClr val="tx2"/>
                </a:solidFill>
              </a:rPr>
              <a:t>bigger</a:t>
            </a:r>
            <a:r>
              <a:rPr lang="en-US" dirty="0"/>
              <a:t> to get </a:t>
            </a:r>
            <a:r>
              <a:rPr lang="en-US" dirty="0">
                <a:solidFill>
                  <a:schemeClr val="tx2"/>
                </a:solidFill>
              </a:rPr>
              <a:t>better</a:t>
            </a:r>
            <a:r>
              <a:rPr lang="en-US" dirty="0"/>
              <a:t>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2701" y="3826652"/>
            <a:ext cx="5079999" cy="236248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/>
              <a:t>“We have to get </a:t>
            </a:r>
            <a:r>
              <a:rPr lang="en-US" sz="3600" dirty="0">
                <a:solidFill>
                  <a:srgbClr val="C00000"/>
                </a:solidFill>
              </a:rPr>
              <a:t>better</a:t>
            </a:r>
            <a:r>
              <a:rPr lang="en-US" sz="3600" dirty="0"/>
              <a:t> to get </a:t>
            </a:r>
            <a:r>
              <a:rPr lang="en-US" sz="3600" dirty="0">
                <a:solidFill>
                  <a:srgbClr val="C00000"/>
                </a:solidFill>
              </a:rPr>
              <a:t>bigger.”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r="16809"/>
          <a:stretch>
            <a:fillRect/>
          </a:stretch>
        </p:blipFill>
        <p:spPr>
          <a:xfrm>
            <a:off x="6667500" y="977900"/>
            <a:ext cx="4340582" cy="4259263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1600" y="-33726"/>
            <a:ext cx="7874000" cy="1011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We are trapped into thinking that…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6900" y="51390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Bigger in itself is not a worthy goal</a:t>
            </a:r>
          </a:p>
        </p:txBody>
      </p:sp>
    </p:spTree>
    <p:extLst>
      <p:ext uri="{BB962C8B-B14F-4D97-AF65-F5344CB8AC3E}">
        <p14:creationId xmlns:p14="http://schemas.microsoft.com/office/powerpoint/2010/main" val="25566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1" y="3048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God uses small with big purpose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206500"/>
            <a:ext cx="4243448" cy="5526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456765"/>
            <a:ext cx="4279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Lord did not set His love on you nor choose you because you were more in number than any other people, for you were the least of all peoples; </a:t>
            </a:r>
          </a:p>
          <a:p>
            <a:pPr algn="r">
              <a:lnSpc>
                <a:spcPct val="150000"/>
              </a:lnSpc>
            </a:pPr>
            <a:r>
              <a:rPr lang="en-US" sz="2400" dirty="0"/>
              <a:t>Deuteronomy 7:7</a:t>
            </a:r>
          </a:p>
        </p:txBody>
      </p:sp>
    </p:spTree>
    <p:extLst>
      <p:ext uri="{BB962C8B-B14F-4D97-AF65-F5344CB8AC3E}">
        <p14:creationId xmlns:p14="http://schemas.microsoft.com/office/powerpoint/2010/main" val="38666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50761"/>
            <a:ext cx="10396882" cy="1151965"/>
          </a:xfrm>
        </p:spPr>
        <p:txBody>
          <a:bodyPr/>
          <a:lstStyle/>
          <a:p>
            <a:r>
              <a:rPr lang="en-US" dirty="0"/>
              <a:t>What then is our focus?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625" y="1179872"/>
            <a:ext cx="10670175" cy="4029614"/>
          </a:xfrm>
        </p:spPr>
        <p:txBody>
          <a:bodyPr>
            <a:noAutofit/>
          </a:bodyPr>
          <a:lstStyle/>
          <a:p>
            <a:r>
              <a:rPr lang="en-US" sz="2400" dirty="0"/>
              <a:t>Congregation has a strong sense of god’s mission in the world; this purpose drives the vision, stewardship, and commitment of the congregation</a:t>
            </a:r>
          </a:p>
          <a:p>
            <a:r>
              <a:rPr lang="en-US" sz="2400" dirty="0"/>
              <a:t>Ministry is claimed and celebrated and fosters a strong sense of identity; all are included and respected, regardless of differences among them</a:t>
            </a:r>
          </a:p>
          <a:p>
            <a:r>
              <a:rPr lang="en-US" sz="2400" dirty="0"/>
              <a:t>There is a strong connection between church and community; congregation knows the community, has clarity about its capacity to serve, and seeks effective ways to do so</a:t>
            </a:r>
          </a:p>
          <a:p>
            <a:r>
              <a:rPr lang="en-US" sz="2400" dirty="0"/>
              <a:t>Discipleship is primary, not a pastime; making disciples and growing in discipleship are the priorities that guide every decision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435600"/>
            <a:ext cx="1169670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shifts from meetings to ministry</a:t>
            </a:r>
          </a:p>
        </p:txBody>
      </p:sp>
    </p:spTree>
    <p:extLst>
      <p:ext uri="{BB962C8B-B14F-4D97-AF65-F5344CB8AC3E}">
        <p14:creationId xmlns:p14="http://schemas.microsoft.com/office/powerpoint/2010/main" val="5259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Organizing for ministry… </a:t>
            </a:r>
            <a:br>
              <a:rPr lang="en-US" dirty="0"/>
            </a:br>
            <a:r>
              <a:rPr lang="en-US" dirty="0"/>
              <a:t>                                   An alternate structure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Relieves the pressure of trying to fill every slot</a:t>
            </a:r>
          </a:p>
          <a:p>
            <a:r>
              <a:rPr lang="en-US" dirty="0"/>
              <a:t>One meeting where all administrative and programming is planned and decided upon, with the exception of </a:t>
            </a:r>
            <a:r>
              <a:rPr lang="en-US" dirty="0" err="1"/>
              <a:t>pprc</a:t>
            </a:r>
            <a:r>
              <a:rPr lang="en-US" dirty="0"/>
              <a:t> and primary functions of the committee on finance</a:t>
            </a:r>
          </a:p>
          <a:p>
            <a:r>
              <a:rPr lang="en-US" dirty="0"/>
              <a:t>Nominations slate can be created by the entire leadership team or by a few agreed upon and elected by the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26324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681" y="330105"/>
            <a:ext cx="6662927" cy="1158140"/>
          </a:xfrm>
        </p:spPr>
        <p:txBody>
          <a:bodyPr/>
          <a:lstStyle/>
          <a:p>
            <a:r>
              <a:rPr lang="en-US" dirty="0"/>
              <a:t>The leadership 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5088714" cy="36219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Chairperson</a:t>
            </a:r>
          </a:p>
          <a:p>
            <a:r>
              <a:rPr lang="en-US" dirty="0"/>
              <a:t>Lay leader</a:t>
            </a:r>
          </a:p>
          <a:p>
            <a:r>
              <a:rPr lang="en-US" dirty="0"/>
              <a:t>Lay member to annual conference</a:t>
            </a:r>
          </a:p>
          <a:p>
            <a:r>
              <a:rPr lang="en-US" dirty="0"/>
              <a:t>Chairperson of pastor parish relations committee</a:t>
            </a:r>
          </a:p>
          <a:p>
            <a:r>
              <a:rPr lang="en-US" dirty="0"/>
              <a:t>Chairperson of the committee on finance</a:t>
            </a:r>
          </a:p>
          <a:p>
            <a:r>
              <a:rPr lang="en-US" dirty="0"/>
              <a:t>Chairperson of the board of trustees</a:t>
            </a:r>
          </a:p>
          <a:p>
            <a:r>
              <a:rPr lang="en-US" dirty="0"/>
              <a:t>pastor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6145" y="3003197"/>
            <a:ext cx="5086538" cy="2216504"/>
          </a:xfrm>
        </p:spPr>
        <p:txBody>
          <a:bodyPr/>
          <a:lstStyle/>
          <a:p>
            <a:r>
              <a:rPr lang="en-US" dirty="0"/>
              <a:t>President and/or rep of the u. m. men</a:t>
            </a:r>
          </a:p>
          <a:p>
            <a:r>
              <a:rPr lang="en-US" dirty="0"/>
              <a:t>President and/or rep of the u. m. women</a:t>
            </a:r>
          </a:p>
          <a:p>
            <a:r>
              <a:rPr lang="en-US" dirty="0"/>
              <a:t>A young adult representative</a:t>
            </a:r>
          </a:p>
          <a:p>
            <a:r>
              <a:rPr lang="en-US" dirty="0"/>
              <a:t>A representative of the u. m. youth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96145" y="1915737"/>
            <a:ext cx="523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These positions to be filled only if they exist and the persons are willing to serve on the Leadership Team.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845" y="1346302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Shall include but not be limited to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16005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27770</TotalTime>
  <Words>1167</Words>
  <Application>Microsoft Office PowerPoint</Application>
  <PresentationFormat>Widescreen</PresentationFormat>
  <Paragraphs>123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Impact</vt:lpstr>
      <vt:lpstr>Main Event</vt:lpstr>
      <vt:lpstr>Serving with significance in your context</vt:lpstr>
      <vt:lpstr>Alternative Church Structure: Streamlining for Mission</vt:lpstr>
      <vt:lpstr>Purpose of Today’s Training</vt:lpstr>
      <vt:lpstr>Small, vital churches embody Christ’s Activity in the world.</vt:lpstr>
      <vt:lpstr>“We have to get bigger to get better.”</vt:lpstr>
      <vt:lpstr>God uses small with big purpose</vt:lpstr>
      <vt:lpstr>What then is our focus?</vt:lpstr>
      <vt:lpstr>Organizing for ministry…                                     An alternate structure  </vt:lpstr>
      <vt:lpstr>The leadership team </vt:lpstr>
      <vt:lpstr>Chairperson of the leadership team</vt:lpstr>
      <vt:lpstr>Pastor/parish relations committee </vt:lpstr>
      <vt:lpstr>Committee on finance</vt:lpstr>
      <vt:lpstr>Trustees </vt:lpstr>
      <vt:lpstr>Why Consider Change?</vt:lpstr>
      <vt:lpstr>The Book of Discipline Framework</vt:lpstr>
      <vt:lpstr>What Is an Alternative Structure?</vt:lpstr>
      <vt:lpstr>Common Models</vt:lpstr>
      <vt:lpstr>Diagram: The Single Board Model</vt:lpstr>
      <vt:lpstr>Benefits of Simplified Governance</vt:lpstr>
      <vt:lpstr>Steps for Implementation</vt:lpstr>
      <vt:lpstr>Leadership Covenant</vt:lpstr>
      <vt:lpstr>Key Takeaways</vt:lpstr>
      <vt:lpstr>Discussion &amp; Q&amp;A</vt:lpstr>
      <vt:lpstr>What will be your next steps?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Serving with significance in your context</dc:title>
  <dc:creator>MNelsonSmith</dc:creator>
  <cp:lastModifiedBy>malewine21msacct@umcsc.org</cp:lastModifiedBy>
  <cp:revision>29</cp:revision>
  <cp:lastPrinted>2019-08-12T18:49:40Z</cp:lastPrinted>
  <dcterms:created xsi:type="dcterms:W3CDTF">2019-08-09T15:47:36Z</dcterms:created>
  <dcterms:modified xsi:type="dcterms:W3CDTF">2025-11-18T13:31:29Z</dcterms:modified>
</cp:coreProperties>
</file>