
<file path=[Content_Types].xml><?xml version="1.0" encoding="utf-8"?>
<Types xmlns="http://schemas.openxmlformats.org/package/2006/content-types">
  <Override PartName="/ppt/slideLayouts/slideLayout18.xml" ContentType="application/vnd.openxmlformats-officedocument.presentationml.slideLayout+xml"/>
  <Override PartName="/ppt/slideLayouts/slideLayout1.xml" ContentType="application/vnd.openxmlformats-officedocument.presentationml.slideLayout+xml"/>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sldIdLst>
    <p:sldId id="256" r:id="rId2"/>
    <p:sldId id="257" r:id="rId3"/>
    <p:sldId id="258" r:id="rId4"/>
    <p:sldId id="259" r:id="rId5"/>
    <p:sldId id="260" r:id="rId6"/>
    <p:sldId id="262"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5" d="100"/>
          <a:sy n="85" d="100"/>
        </p:scale>
        <p:origin x="-1560"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25FDD02-415B-684D-A8F0-0F41E1284FE5}" type="datetimeFigureOut">
              <a:rPr lang="en-US" smtClean="0"/>
              <a:pPr/>
              <a:t>6/8/12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83D9D-D55D-BE4B-A52F-9B484E9E671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225FDD02-415B-684D-A8F0-0F41E1284FE5}" type="datetimeFigureOut">
              <a:rPr lang="en-US" smtClean="0"/>
              <a:pPr/>
              <a:t>6/8/12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83D9D-D55D-BE4B-A52F-9B484E9E6715}"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81093" y="3733800"/>
            <a:ext cx="3255264"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Click icon to add picture</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Click icon to add picture</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Click icon to add picture</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Click icon to add picture</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Click icon to add picture</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Click icon to add picture</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83D9D-D55D-BE4B-A52F-9B484E9E671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83D9D-D55D-BE4B-A52F-9B484E9E6715}" type="slidenum">
              <a:rPr lang="en-US" smtClean="0"/>
              <a:pPr/>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83D9D-D55D-BE4B-A52F-9B484E9E6715}" type="slidenum">
              <a:rPr lang="en-US" smtClean="0"/>
              <a:pPr/>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83D9D-D55D-BE4B-A52F-9B484E9E6715}" type="slidenum">
              <a:rPr lang="en-US" smtClean="0"/>
              <a:pPr/>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Click icon to add picture</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Click icon to add picture</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225FDD02-415B-684D-A8F0-0F41E1284FE5}" type="datetimeFigureOut">
              <a:rPr lang="en-US" smtClean="0"/>
              <a:pPr/>
              <a:t>6/8/12</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E3183D9D-D55D-BE4B-A52F-9B484E9E6715}" type="slidenum">
              <a:rPr lang="en-US" smtClean="0"/>
              <a:pPr/>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25FDD02-415B-684D-A8F0-0F41E1284FE5}" type="datetimeFigureOut">
              <a:rPr lang="en-US" smtClean="0"/>
              <a:pPr/>
              <a:t>6/8/12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83D9D-D55D-BE4B-A52F-9B484E9E6715}" type="slidenum">
              <a:rPr lang="en-US" smtClean="0"/>
              <a:pPr/>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E3183D9D-D55D-BE4B-A52F-9B484E9E671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25FDD02-415B-684D-A8F0-0F41E1284FE5}" type="datetimeFigureOut">
              <a:rPr lang="en-US" smtClean="0"/>
              <a:pPr/>
              <a:t>6/8/12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83D9D-D55D-BE4B-A52F-9B484E9E6715}" type="slidenum">
              <a:rPr lang="en-US" smtClean="0"/>
              <a:pPr/>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225FDD02-415B-684D-A8F0-0F41E1284FE5}" type="datetimeFigureOut">
              <a:rPr lang="en-US" smtClean="0"/>
              <a:pPr/>
              <a:t>6/8/12</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E3183D9D-D55D-BE4B-A52F-9B484E9E671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2721429" y="4624668"/>
            <a:ext cx="6117771" cy="933450"/>
          </a:xfrm>
        </p:spPr>
        <p:txBody>
          <a:bodyPr>
            <a:normAutofit/>
          </a:bodyPr>
          <a:lstStyle/>
          <a:p>
            <a:r>
              <a:rPr lang="en-US" dirty="0" smtClean="0"/>
              <a:t>On Loving the Church Too Much</a:t>
            </a:r>
            <a:endParaRPr lang="en-US" dirty="0"/>
          </a:p>
        </p:txBody>
      </p:sp>
      <p:sp>
        <p:nvSpPr>
          <p:cNvPr id="3" name="Subtitle 2"/>
          <p:cNvSpPr>
            <a:spLocks noGrp="1"/>
          </p:cNvSpPr>
          <p:nvPr>
            <p:ph type="subTitle" idx="1"/>
          </p:nvPr>
        </p:nvSpPr>
        <p:spPr/>
        <p:txBody>
          <a:bodyPr/>
          <a:lstStyle/>
          <a:p>
            <a:r>
              <a:rPr lang="en-US" b="1" dirty="0" smtClean="0"/>
              <a:t>South Carolina Annual Conference</a:t>
            </a:r>
            <a:endParaRPr lang="en-US" b="1" dirty="0" smtClean="0"/>
          </a:p>
          <a:p>
            <a:r>
              <a:rPr lang="en-US" b="1" dirty="0" smtClean="0"/>
              <a:t>2012</a:t>
            </a:r>
            <a:endParaRPr 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 or Subject of God’s Love?</a:t>
            </a:r>
            <a:endParaRPr lang="en-US" dirty="0"/>
          </a:p>
        </p:txBody>
      </p:sp>
      <p:sp>
        <p:nvSpPr>
          <p:cNvPr id="3" name="Content Placeholder 2"/>
          <p:cNvSpPr>
            <a:spLocks noGrp="1"/>
          </p:cNvSpPr>
          <p:nvPr>
            <p:ph idx="1"/>
          </p:nvPr>
        </p:nvSpPr>
        <p:spPr/>
        <p:txBody>
          <a:bodyPr>
            <a:normAutofit lnSpcReduction="10000"/>
          </a:bodyPr>
          <a:lstStyle/>
          <a:p>
            <a:r>
              <a:rPr lang="en-US" sz="3400" i="1" dirty="0" smtClean="0"/>
              <a:t>“Most church boats don’t like to be rocked; they prefer to lie at anchor than go places in stormy seas.  But that’s because we Christians view the church as the object of our love instead of the subject and instrument of God’s.”</a:t>
            </a:r>
            <a:endParaRPr lang="en-US" sz="3400" dirty="0" smtClean="0"/>
          </a:p>
          <a:p>
            <a:pPr algn="r">
              <a:buNone/>
            </a:pPr>
            <a:r>
              <a:rPr lang="en-US" sz="1900" dirty="0" smtClean="0"/>
              <a:t>Bill Coffin</a:t>
            </a:r>
            <a:r>
              <a:rPr lang="en-US" sz="1900" dirty="0" smtClean="0"/>
              <a:t>,</a:t>
            </a:r>
            <a:r>
              <a:rPr lang="en-US" sz="1900" dirty="0" smtClean="0"/>
              <a:t> </a:t>
            </a:r>
            <a:r>
              <a:rPr lang="en-US" sz="1900" u="sng" dirty="0" smtClean="0"/>
              <a:t>Credo</a:t>
            </a:r>
            <a:endParaRPr lang="en-US" sz="1900" u="sng"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church, clergy, members can no longer be the object of our affection!</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r>
              <a:rPr lang="en-US" sz="2600" b="1" i="1" dirty="0" smtClean="0"/>
              <a:t>The Mission of the United Methodist Church is to make disciples of Jesus Christ for the transformation of the world.</a:t>
            </a:r>
            <a:endParaRPr lang="en-US" sz="2600" b="1"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Simple Systems Model</a:t>
            </a:r>
            <a:endParaRPr lang="en-US" dirty="0"/>
          </a:p>
        </p:txBody>
      </p:sp>
      <p:sp>
        <p:nvSpPr>
          <p:cNvPr id="5" name="Content Placeholder 4"/>
          <p:cNvSpPr>
            <a:spLocks noGrp="1"/>
          </p:cNvSpPr>
          <p:nvPr>
            <p:ph idx="1"/>
          </p:nvPr>
        </p:nvSpPr>
        <p:spPr/>
        <p:txBody>
          <a:bodyPr>
            <a:normAutofit fontScale="77500" lnSpcReduction="20000"/>
          </a:bodyPr>
          <a:lstStyle/>
          <a:p>
            <a:pPr lvl="0"/>
            <a:r>
              <a:rPr lang="en-US" b="1" dirty="0"/>
              <a:t>Edwards Deming: Simple Systems Theory</a:t>
            </a:r>
            <a:endParaRPr lang="en-US" dirty="0"/>
          </a:p>
          <a:p>
            <a:pPr>
              <a:buNone/>
            </a:pPr>
            <a:r>
              <a:rPr lang="en-US" b="1" dirty="0"/>
              <a:t> </a:t>
            </a:r>
            <a:endParaRPr lang="en-US" dirty="0"/>
          </a:p>
          <a:p>
            <a:pPr>
              <a:buNone/>
            </a:pPr>
            <a:r>
              <a:rPr lang="en-US" b="1" dirty="0"/>
              <a:t> </a:t>
            </a:r>
            <a:endParaRPr lang="en-US" dirty="0"/>
          </a:p>
          <a:p>
            <a:pPr>
              <a:buNone/>
            </a:pPr>
            <a:r>
              <a:rPr lang="en-US" b="1" dirty="0"/>
              <a:t> </a:t>
            </a:r>
            <a:endParaRPr lang="en-US" dirty="0" smtClean="0"/>
          </a:p>
          <a:p>
            <a:pPr>
              <a:buNone/>
            </a:pPr>
            <a:r>
              <a:rPr lang="en-US" b="1" dirty="0" smtClean="0"/>
              <a:t>       </a:t>
            </a:r>
            <a:r>
              <a:rPr lang="en-US" b="1" u="sng" dirty="0" smtClean="0"/>
              <a:t>Input</a:t>
            </a:r>
            <a:r>
              <a:rPr lang="en-US" b="1" dirty="0"/>
              <a:t>	</a:t>
            </a:r>
            <a:r>
              <a:rPr lang="en-US" b="1" dirty="0" smtClean="0"/>
              <a:t>		</a:t>
            </a:r>
            <a:r>
              <a:rPr lang="en-US" b="1" u="sng" dirty="0" smtClean="0"/>
              <a:t>Throughput</a:t>
            </a:r>
            <a:r>
              <a:rPr lang="en-US" b="1" dirty="0"/>
              <a:t>	</a:t>
            </a:r>
            <a:r>
              <a:rPr lang="en-US" b="1" dirty="0" smtClean="0"/>
              <a:t>	</a:t>
            </a:r>
            <a:r>
              <a:rPr lang="en-US" b="1" u="sng" dirty="0" smtClean="0"/>
              <a:t>Output </a:t>
            </a:r>
            <a:r>
              <a:rPr lang="en-US" b="1" dirty="0" smtClean="0"/>
              <a:t> 						(</a:t>
            </a:r>
            <a:r>
              <a:rPr lang="en-US" b="1" dirty="0"/>
              <a:t>Outcome)</a:t>
            </a:r>
          </a:p>
          <a:p>
            <a:pPr>
              <a:buNone/>
            </a:pPr>
            <a:r>
              <a:rPr lang="en-US" dirty="0"/>
              <a:t> </a:t>
            </a:r>
          </a:p>
          <a:p>
            <a:pPr>
              <a:buNone/>
            </a:pPr>
            <a:r>
              <a:rPr lang="en-US" dirty="0"/>
              <a:t>	  </a:t>
            </a:r>
            <a:r>
              <a:rPr lang="en-US" dirty="0" smtClean="0"/>
              <a:t> </a:t>
            </a:r>
            <a:r>
              <a:rPr lang="en-US" i="1" dirty="0" smtClean="0">
                <a:solidFill>
                  <a:srgbClr val="FF0000"/>
                </a:solidFill>
              </a:rPr>
              <a:t>Nouns		 </a:t>
            </a:r>
            <a:r>
              <a:rPr lang="en-US" i="1" dirty="0">
                <a:solidFill>
                  <a:srgbClr val="FF0000"/>
                </a:solidFill>
              </a:rPr>
              <a:t>Verbs	</a:t>
            </a:r>
            <a:r>
              <a:rPr lang="en-US" i="1" dirty="0" smtClean="0">
                <a:solidFill>
                  <a:srgbClr val="FF0000"/>
                </a:solidFill>
              </a:rPr>
              <a:t>		</a:t>
            </a:r>
            <a:r>
              <a:rPr lang="en-US" i="1" dirty="0">
                <a:solidFill>
                  <a:srgbClr val="FF0000"/>
                </a:solidFill>
              </a:rPr>
              <a:t>The</a:t>
            </a:r>
            <a:r>
              <a:rPr lang="en-US" i="1" dirty="0" smtClean="0">
                <a:solidFill>
                  <a:srgbClr val="FF0000"/>
                </a:solidFill>
              </a:rPr>
              <a:t> 						difference 						to </a:t>
            </a:r>
            <a:r>
              <a:rPr lang="en-US" i="1" dirty="0">
                <a:solidFill>
                  <a:srgbClr val="FF0000"/>
                </a:solidFill>
              </a:rPr>
              <a:t>be measured</a:t>
            </a:r>
          </a:p>
          <a:p>
            <a:pPr>
              <a:buNone/>
            </a:pPr>
            <a:r>
              <a:rPr lang="en-US" i="1" dirty="0" smtClean="0">
                <a:solidFill>
                  <a:srgbClr val="FF0000"/>
                </a:solidFill>
              </a:rPr>
              <a:t>	Resources</a:t>
            </a:r>
            <a:r>
              <a:rPr lang="en-US" i="1" dirty="0">
                <a:solidFill>
                  <a:srgbClr val="FF0000"/>
                </a:solidFill>
              </a:rPr>
              <a:t>	  </a:t>
            </a:r>
            <a:r>
              <a:rPr lang="en-US" i="1" dirty="0" smtClean="0">
                <a:solidFill>
                  <a:srgbClr val="FF0000"/>
                </a:solidFill>
              </a:rPr>
              <a:t> 	 Activities</a:t>
            </a:r>
          </a:p>
          <a:p>
            <a:pPr>
              <a:buNone/>
            </a:pPr>
            <a:endParaRPr lang="en-US" dirty="0" smtClean="0"/>
          </a:p>
          <a:p>
            <a:endParaRPr lang="en-US" dirty="0"/>
          </a:p>
        </p:txBody>
      </p:sp>
      <p:sp>
        <p:nvSpPr>
          <p:cNvPr id="6" name="Right Arrow 5"/>
          <p:cNvSpPr/>
          <p:nvPr/>
        </p:nvSpPr>
        <p:spPr>
          <a:xfrm>
            <a:off x="1565679" y="2504888"/>
            <a:ext cx="4836208" cy="73059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Non-Profit Dilemmas</a:t>
            </a:r>
            <a:endParaRPr lang="en-US" dirty="0"/>
          </a:p>
        </p:txBody>
      </p:sp>
      <p:sp>
        <p:nvSpPr>
          <p:cNvPr id="3" name="Content Placeholder 2"/>
          <p:cNvSpPr>
            <a:spLocks noGrp="1"/>
          </p:cNvSpPr>
          <p:nvPr>
            <p:ph idx="1"/>
          </p:nvPr>
        </p:nvSpPr>
        <p:spPr/>
        <p:txBody>
          <a:bodyPr>
            <a:normAutofit fontScale="62500" lnSpcReduction="20000"/>
          </a:bodyPr>
          <a:lstStyle/>
          <a:p>
            <a:pPr>
              <a:buNone/>
            </a:pPr>
            <a:endParaRPr lang="en-US" dirty="0" smtClean="0"/>
          </a:p>
          <a:p>
            <a:pPr lvl="0"/>
            <a:r>
              <a:rPr lang="en-US" sz="3892" i="1" dirty="0"/>
              <a:t>Non-profits routinely do not know what they produce</a:t>
            </a:r>
            <a:r>
              <a:rPr lang="en-US" sz="3892" i="1" dirty="0" smtClean="0"/>
              <a:t>.</a:t>
            </a:r>
          </a:p>
          <a:p>
            <a:pPr lvl="0">
              <a:buNone/>
            </a:pPr>
            <a:endParaRPr lang="en-US" sz="3892" i="1" dirty="0" smtClean="0"/>
          </a:p>
          <a:p>
            <a:pPr lvl="0"/>
            <a:r>
              <a:rPr lang="en-US" sz="3892" i="1" dirty="0"/>
              <a:t>Systems that can’t measure their outcomes commonly measure their </a:t>
            </a:r>
            <a:r>
              <a:rPr lang="en-US" sz="3892" i="1" dirty="0" smtClean="0"/>
              <a:t>input</a:t>
            </a:r>
          </a:p>
          <a:p>
            <a:pPr lvl="0">
              <a:buNone/>
            </a:pPr>
            <a:endParaRPr lang="en-US" sz="3892" i="1" dirty="0" smtClean="0"/>
          </a:p>
          <a:p>
            <a:pPr lvl="0"/>
            <a:r>
              <a:rPr lang="en-US" sz="3892" i="1" dirty="0"/>
              <a:t>In non-profit systems inputs are commonly mistaken for </a:t>
            </a:r>
            <a:r>
              <a:rPr lang="en-US" sz="3892" i="1" dirty="0" smtClean="0"/>
              <a:t>outcomes</a:t>
            </a:r>
            <a:r>
              <a:rPr lang="en-US" sz="3892" b="1" i="1" dirty="0" smtClean="0"/>
              <a:t> </a:t>
            </a:r>
            <a:endParaRPr lang="en-US" sz="3892" i="1" dirty="0" smtClean="0"/>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Shifting UM Paradigm</a:t>
            </a:r>
            <a:endParaRPr lang="en-US" dirty="0"/>
          </a:p>
        </p:txBody>
      </p:sp>
      <p:sp>
        <p:nvSpPr>
          <p:cNvPr id="3" name="Content Placeholder 2"/>
          <p:cNvSpPr>
            <a:spLocks noGrp="1"/>
          </p:cNvSpPr>
          <p:nvPr>
            <p:ph idx="1"/>
          </p:nvPr>
        </p:nvSpPr>
        <p:spPr/>
        <p:txBody>
          <a:bodyPr>
            <a:normAutofit fontScale="70000" lnSpcReduction="20000"/>
          </a:bodyPr>
          <a:lstStyle/>
          <a:p>
            <a:pPr>
              <a:buNone/>
            </a:pPr>
            <a:r>
              <a:rPr lang="en-US" b="1" i="1" dirty="0">
                <a:solidFill>
                  <a:srgbClr val="FF0000"/>
                </a:solidFill>
              </a:rPr>
              <a:t>The Old United Methodist </a:t>
            </a:r>
            <a:r>
              <a:rPr lang="en-US" b="1" i="1" dirty="0" smtClean="0">
                <a:solidFill>
                  <a:srgbClr val="FF0000"/>
                </a:solidFill>
              </a:rPr>
              <a:t>Paradigm</a:t>
            </a:r>
          </a:p>
          <a:p>
            <a:pPr lvl="8">
              <a:buNone/>
            </a:pPr>
            <a:r>
              <a:rPr lang="en-US" sz="2400" b="1" dirty="0"/>
              <a:t>Outcome</a:t>
            </a:r>
            <a:r>
              <a:rPr lang="en-US" sz="2400" dirty="0"/>
              <a:t>: </a:t>
            </a:r>
            <a:r>
              <a:rPr lang="en-US" sz="2400" dirty="0">
                <a:solidFill>
                  <a:srgbClr val="FF0000"/>
                </a:solidFill>
              </a:rPr>
              <a:t>more members; satisfied clergy; satisfied congregations</a:t>
            </a:r>
          </a:p>
          <a:p>
            <a:pPr>
              <a:buNone/>
            </a:pPr>
            <a:r>
              <a:rPr lang="en-US" b="1" dirty="0"/>
              <a:t> </a:t>
            </a:r>
            <a:endParaRPr lang="en-US" dirty="0" smtClean="0"/>
          </a:p>
          <a:p>
            <a:pPr>
              <a:buNone/>
            </a:pPr>
            <a:r>
              <a:rPr lang="en-US" b="1" i="1" dirty="0" smtClean="0">
                <a:solidFill>
                  <a:srgbClr val="FF0000"/>
                </a:solidFill>
              </a:rPr>
              <a:t>The </a:t>
            </a:r>
            <a:r>
              <a:rPr lang="en-US" b="1" i="1" dirty="0">
                <a:solidFill>
                  <a:srgbClr val="FF0000"/>
                </a:solidFill>
              </a:rPr>
              <a:t>New United Methodist </a:t>
            </a:r>
            <a:r>
              <a:rPr lang="en-US" b="1" i="1" dirty="0" smtClean="0">
                <a:solidFill>
                  <a:srgbClr val="FF0000"/>
                </a:solidFill>
              </a:rPr>
              <a:t>Paradigm</a:t>
            </a:r>
          </a:p>
          <a:p>
            <a:pPr>
              <a:buNone/>
            </a:pPr>
            <a:r>
              <a:rPr lang="en-US" b="1" dirty="0"/>
              <a:t>	</a:t>
            </a:r>
            <a:r>
              <a:rPr lang="en-US" b="1" dirty="0" smtClean="0"/>
              <a:t>				</a:t>
            </a:r>
            <a:r>
              <a:rPr lang="en-US" sz="2400" b="1" dirty="0" smtClean="0"/>
              <a:t>Outcome:</a:t>
            </a:r>
            <a:r>
              <a:rPr lang="en-US" sz="2400" dirty="0" smtClean="0"/>
              <a:t> disciples (changed people					who will change the world)</a:t>
            </a:r>
          </a:p>
          <a:p>
            <a:pPr>
              <a:buNone/>
            </a:pPr>
            <a:r>
              <a:rPr lang="en-US" sz="2400" dirty="0" smtClean="0"/>
              <a:t>Input: </a:t>
            </a:r>
            <a:r>
              <a:rPr lang="en-US" sz="2400" dirty="0" smtClean="0">
                <a:solidFill>
                  <a:srgbClr val="FF0000"/>
                </a:solidFill>
              </a:rPr>
              <a:t>members,</a:t>
            </a:r>
          </a:p>
          <a:p>
            <a:pPr>
              <a:buNone/>
            </a:pPr>
            <a:r>
              <a:rPr lang="en-US" sz="2400" dirty="0" smtClean="0">
                <a:solidFill>
                  <a:srgbClr val="FF0000"/>
                </a:solidFill>
              </a:rPr>
              <a:t>Clergy and</a:t>
            </a:r>
          </a:p>
          <a:p>
            <a:pPr>
              <a:buNone/>
            </a:pPr>
            <a:r>
              <a:rPr lang="en-US" sz="2400" dirty="0" smtClean="0">
                <a:solidFill>
                  <a:srgbClr val="FF0000"/>
                </a:solidFill>
              </a:rPr>
              <a:t>congregations</a:t>
            </a:r>
          </a:p>
          <a:p>
            <a:endParaRPr lang="en-US" dirty="0"/>
          </a:p>
        </p:txBody>
      </p:sp>
      <p:sp>
        <p:nvSpPr>
          <p:cNvPr id="5" name="Right Arrow 4"/>
          <p:cNvSpPr/>
          <p:nvPr/>
        </p:nvSpPr>
        <p:spPr>
          <a:xfrm>
            <a:off x="1443904" y="2313542"/>
            <a:ext cx="2644258" cy="52185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ight Arrow 5"/>
          <p:cNvSpPr/>
          <p:nvPr/>
        </p:nvSpPr>
        <p:spPr>
          <a:xfrm>
            <a:off x="1443904" y="3896493"/>
            <a:ext cx="2644258" cy="50445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Curved Connector 9"/>
          <p:cNvCxnSpPr/>
          <p:nvPr/>
        </p:nvCxnSpPr>
        <p:spPr>
          <a:xfrm rot="10800000" flipV="1">
            <a:off x="2418105" y="2835393"/>
            <a:ext cx="4209937" cy="2696234"/>
          </a:xfrm>
          <a:prstGeom prst="curvedConnector3">
            <a:avLst>
              <a:gd name="adj1" fmla="val 50000"/>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majorFont>
      <a:minorFont>
        <a:latin typeface="Rockwell"/>
        <a:ea typeface=""/>
        <a:cs typeface=""/>
        <a:font script="Jpan" typeface="ＭＳ ゴシック"/>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163</TotalTime>
  <Words>263</Words>
  <Application>Microsoft Macintosh PowerPoint</Application>
  <PresentationFormat>On-screen Show (4:3)</PresentationFormat>
  <Paragraphs>35</Paragraphs>
  <Slides>6</Slides>
  <Notes>0</Notes>
  <HiddenSlides>0</HiddenSlides>
  <MMClips>0</MMClips>
  <ScaleCrop>false</ScaleCrop>
  <HeadingPairs>
    <vt:vector size="4" baseType="variant">
      <vt:variant>
        <vt:lpstr>Design Template</vt:lpstr>
      </vt:variant>
      <vt:variant>
        <vt:i4>1</vt:i4>
      </vt:variant>
      <vt:variant>
        <vt:lpstr>Slide Titles</vt:lpstr>
      </vt:variant>
      <vt:variant>
        <vt:i4>6</vt:i4>
      </vt:variant>
    </vt:vector>
  </HeadingPairs>
  <TitlesOfParts>
    <vt:vector size="7" baseType="lpstr">
      <vt:lpstr>Advantage</vt:lpstr>
      <vt:lpstr>On Loving the Church Too Much</vt:lpstr>
      <vt:lpstr>Object or Subject of God’s Love?</vt:lpstr>
      <vt:lpstr>The church, clergy, members can no longer be the object of our affection!</vt:lpstr>
      <vt:lpstr>A Simple Systems Model</vt:lpstr>
      <vt:lpstr>Non-Profit Dilemmas</vt:lpstr>
      <vt:lpstr>The Shifting UM Paradigm</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Conversation As the Currency of Discernment and Change</dc:title>
  <dc:creator>Gil Rendle</dc:creator>
  <cp:lastModifiedBy>Gil Rendle</cp:lastModifiedBy>
  <cp:revision>12</cp:revision>
  <dcterms:created xsi:type="dcterms:W3CDTF">2012-06-08T16:29:35Z</dcterms:created>
  <dcterms:modified xsi:type="dcterms:W3CDTF">2012-06-08T16:38:20Z</dcterms:modified>
</cp:coreProperties>
</file>