
<file path=[Content_Types].xml><?xml version="1.0" encoding="utf-8"?>
<Types xmlns="http://schemas.openxmlformats.org/package/2006/content-types">
  <Override PartName="/ppt/slideLayouts/slideLayout18.xml" ContentType="application/vnd.openxmlformats-officedocument.presentationml.slideLayout+xml"/>
  <Override PartName="/ppt/slideLayouts/slideLayout1.xml" ContentType="application/vnd.openxmlformats-officedocument.presentationml.slideLayout+xml"/>
  <Default Extension="rels" ContentType="application/vnd.openxmlformats-package.relationships+xml"/>
  <Default Extension="jpeg" ContentType="image/jpeg"/>
  <Default Extension="xml" ContentType="application/xml"/>
  <Override PartName="/ppt/slides/slide9.xml" ContentType="application/vnd.openxmlformats-officedocument.presentationml.slide+xml"/>
  <Override PartName="/ppt/slideLayouts/slideLayout16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1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slideLayouts/slideLayout17.xml" ContentType="application/vnd.openxmlformats-officedocument.presentationml.slideLayout+xml"/>
  <Override PartName="/ppt/slideLayouts/slideLayout2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86" d="100"/>
          <a:sy n="86" d="100"/>
        </p:scale>
        <p:origin x="-99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00600" y="4624668"/>
            <a:ext cx="4038600" cy="93345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00600" y="5562599"/>
            <a:ext cx="4038600" cy="748553"/>
          </a:xfr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00" y="6425640"/>
            <a:ext cx="1232647" cy="365125"/>
          </a:xfrm>
        </p:spPr>
        <p:txBody>
          <a:bodyPr/>
          <a:lstStyle>
            <a:lvl1pPr algn="l">
              <a:defRPr/>
            </a:lvl1pPr>
          </a:lstStyle>
          <a:p>
            <a:fld id="{225FDD02-415B-684D-A8F0-0F41E1284FE5}" type="datetimeFigureOut">
              <a:rPr lang="en-US" smtClean="0"/>
              <a:pPr/>
              <a:t>6/11/12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11153" y="6425640"/>
            <a:ext cx="2617694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82575" y="228600"/>
            <a:ext cx="4235450" cy="4187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624388" y="237744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624388" y="228600"/>
            <a:ext cx="2057400" cy="203911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6802438" y="2377440"/>
            <a:ext cx="2057400" cy="20391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FDD02-415B-684D-A8F0-0F41E1284FE5}" type="datetimeFigureOut">
              <a:rPr lang="en-US" smtClean="0"/>
              <a:pPr/>
              <a:t>6/11/12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83D9D-D55D-BE4B-A52F-9B484E9E67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Content Placeholder 2"/>
          <p:cNvSpPr>
            <a:spLocks noGrp="1"/>
          </p:cNvSpPr>
          <p:nvPr>
            <p:ph sz="half" idx="17"/>
          </p:nvPr>
        </p:nvSpPr>
        <p:spPr>
          <a:xfrm>
            <a:off x="502920" y="1985963"/>
            <a:ext cx="3657413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4" name="Content Placeholder 2"/>
          <p:cNvSpPr>
            <a:spLocks noGrp="1"/>
          </p:cNvSpPr>
          <p:nvPr>
            <p:ph sz="half" idx="18"/>
          </p:nvPr>
        </p:nvSpPr>
        <p:spPr>
          <a:xfrm>
            <a:off x="502920" y="4164965"/>
            <a:ext cx="3657413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5" name="Content Placeholder 2"/>
          <p:cNvSpPr>
            <a:spLocks noGrp="1"/>
          </p:cNvSpPr>
          <p:nvPr>
            <p:ph sz="half" idx="1"/>
          </p:nvPr>
        </p:nvSpPr>
        <p:spPr>
          <a:xfrm>
            <a:off x="4410075" y="1985963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6" name="Content Placeholder 2"/>
          <p:cNvSpPr>
            <a:spLocks noGrp="1"/>
          </p:cNvSpPr>
          <p:nvPr>
            <p:ph sz="half" idx="16"/>
          </p:nvPr>
        </p:nvSpPr>
        <p:spPr>
          <a:xfrm>
            <a:off x="4410075" y="4169664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FDD02-415B-684D-A8F0-0F41E1284FE5}" type="datetimeFigureOut">
              <a:rPr lang="en-US" smtClean="0"/>
              <a:pPr/>
              <a:t>6/11/12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83D9D-D55D-BE4B-A52F-9B484E9E67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FDD02-415B-684D-A8F0-0F41E1284FE5}" type="datetimeFigureOut">
              <a:rPr lang="en-US" smtClean="0"/>
              <a:pPr/>
              <a:t>6/11/12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83D9D-D55D-BE4B-A52F-9B484E9E67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5" y="228600"/>
            <a:ext cx="3451225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5" y="2571750"/>
            <a:ext cx="3255264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68775" y="273050"/>
            <a:ext cx="4597399" cy="585311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3" y="3733800"/>
            <a:ext cx="3255264" cy="2392363"/>
          </a:xfr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225FDD02-415B-684D-A8F0-0F41E1284FE5}" type="datetimeFigureOut">
              <a:rPr lang="en-US" smtClean="0"/>
              <a:pPr/>
              <a:t>6/11/12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59305" y="6423585"/>
            <a:ext cx="331694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9404" y="3124200"/>
            <a:ext cx="3898272" cy="87153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6" y="228600"/>
            <a:ext cx="3460658" cy="634523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69404" y="3995737"/>
            <a:ext cx="3898272" cy="21478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225FDD02-415B-684D-A8F0-0F41E1284FE5}" type="datetimeFigureOut">
              <a:rPr lang="en-US" smtClean="0"/>
              <a:pPr/>
              <a:t>6/11/12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91000" y="6423585"/>
            <a:ext cx="300513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83D9D-D55D-BE4B-A52F-9B484E9E67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990110" y="3370730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6505" y="4424082"/>
            <a:ext cx="6191157" cy="83371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5" y="228600"/>
            <a:ext cx="6378389" cy="418795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6505" y="5257799"/>
            <a:ext cx="6191157" cy="885825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FDD02-415B-684D-A8F0-0F41E1284FE5}" type="datetimeFigureOut">
              <a:rPr lang="en-US" smtClean="0"/>
              <a:pPr/>
              <a:t>6/11/12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83D9D-D55D-BE4B-A52F-9B484E9E67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6802438" y="2377440"/>
            <a:ext cx="2057400" cy="20391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327212" y="4632792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4" y="228600"/>
            <a:ext cx="6387167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4" y="2571750"/>
            <a:ext cx="6181611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4" y="3733800"/>
            <a:ext cx="6179566" cy="2392363"/>
          </a:xfr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212262" y="6235607"/>
            <a:ext cx="134839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25FDD02-415B-684D-A8F0-0F41E1284FE5}" type="datetimeFigureOut">
              <a:rPr lang="en-US" smtClean="0"/>
              <a:pPr/>
              <a:t>6/11/12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095" y="6235607"/>
            <a:ext cx="4648105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83D9D-D55D-BE4B-A52F-9B484E9E67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6802438" y="237494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6802438" y="4535424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5" y="228600"/>
            <a:ext cx="4235450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4" y="2571750"/>
            <a:ext cx="4016633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4" y="3733800"/>
            <a:ext cx="4015304" cy="2392363"/>
          </a:xfr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0" y="6235607"/>
            <a:ext cx="134839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25FDD02-415B-684D-A8F0-0F41E1284FE5}" type="datetimeFigureOut">
              <a:rPr lang="en-US" smtClean="0"/>
              <a:pPr/>
              <a:t>6/11/12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095" y="6235607"/>
            <a:ext cx="2590705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83D9D-D55D-BE4B-A52F-9B484E9E67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4624388" y="4534726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624388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4624388" y="2381663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5"/>
          </p:nvPr>
        </p:nvSpPr>
        <p:spPr>
          <a:xfrm>
            <a:off x="6803136" y="2381662"/>
            <a:ext cx="2057400" cy="418795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3 Pictures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3124200"/>
            <a:ext cx="3108960" cy="87153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5" y="2365248"/>
            <a:ext cx="4240119" cy="418795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3995737"/>
            <a:ext cx="3108960" cy="21478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225FDD02-415B-684D-A8F0-0F41E1284FE5}" type="datetimeFigureOut">
              <a:rPr lang="en-US" smtClean="0"/>
              <a:pPr/>
              <a:t>6/11/12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91000" y="6423585"/>
            <a:ext cx="300513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83D9D-D55D-BE4B-A52F-9B484E9E67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750361" y="3370730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277905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5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2460625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FDD02-415B-684D-A8F0-0F41E1284FE5}" type="datetimeFigureOut">
              <a:rPr lang="en-US" smtClean="0"/>
              <a:pPr/>
              <a:t>6/11/12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83D9D-D55D-BE4B-A52F-9B484E9E67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210550" y="282574"/>
            <a:ext cx="642097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FDD02-415B-684D-A8F0-0F41E1284FE5}" type="datetimeFigureOut">
              <a:rPr lang="en-US" smtClean="0"/>
              <a:pPr/>
              <a:t>6/11/12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83D9D-D55D-BE4B-A52F-9B484E9E67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8068235" y="282574"/>
            <a:ext cx="91440" cy="1600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95772" y="954742"/>
            <a:ext cx="681318" cy="5171422"/>
          </a:xfrm>
        </p:spPr>
        <p:txBody>
          <a:bodyPr vert="eaVert" anchor="t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58756"/>
            <a:ext cx="6858000" cy="518486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FDD02-415B-684D-A8F0-0F41E1284FE5}" type="datetimeFigureOut">
              <a:rPr lang="en-US" smtClean="0"/>
              <a:pPr/>
              <a:t>6/11/12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83D9D-D55D-BE4B-A52F-9B484E9E67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 rot="16200000">
            <a:off x="8593111" y="561668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and Content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134471"/>
            <a:ext cx="7556313" cy="995082"/>
          </a:xfrm>
        </p:spPr>
        <p:txBody>
          <a:bodyPr anchor="b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FDD02-415B-684D-A8F0-0F41E1284FE5}" type="datetimeFigureOut">
              <a:rPr lang="en-US" smtClean="0"/>
              <a:pPr/>
              <a:t>6/11/12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83D9D-D55D-BE4B-A52F-9B484E9E67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498518" y="1129553"/>
            <a:ext cx="7558960" cy="774700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>
              <a:buNone/>
              <a:defRPr kumimoji="0" sz="2400" b="0" i="0" u="none" strike="noStrike" kern="1200" cap="none" spc="0" normalizeH="0" baseline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Slide with 2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00600" y="4624668"/>
            <a:ext cx="4038600" cy="93345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00600" y="5562599"/>
            <a:ext cx="4038600" cy="748553"/>
          </a:xfr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00" y="6425640"/>
            <a:ext cx="1232647" cy="365125"/>
          </a:xfrm>
        </p:spPr>
        <p:txBody>
          <a:bodyPr/>
          <a:lstStyle>
            <a:lvl1pPr algn="l">
              <a:defRPr/>
            </a:lvl1pPr>
          </a:lstStyle>
          <a:p>
            <a:fld id="{225FDD02-415B-684D-A8F0-0F41E1284FE5}" type="datetimeFigureOut">
              <a:rPr lang="en-US" smtClean="0"/>
              <a:pPr/>
              <a:t>6/11/12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11153" y="6425640"/>
            <a:ext cx="2617694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82575" y="228600"/>
            <a:ext cx="4235450" cy="4187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624388" y="237744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624388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6802438" y="237744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1779494"/>
            <a:ext cx="3086100" cy="2040905"/>
          </a:xfrm>
        </p:spPr>
        <p:txBody>
          <a:bodyPr lIns="45720" tIns="45720" rIns="45720" anchor="t">
            <a:noAutofit/>
          </a:bodyPr>
          <a:lstStyle>
            <a:lvl1pPr marL="0" indent="0" algn="ctr">
              <a:buNone/>
              <a:defRPr sz="46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58907" y="228600"/>
            <a:ext cx="8200930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3124200"/>
            <a:ext cx="5638800" cy="1362075"/>
          </a:xfrm>
        </p:spPr>
        <p:txBody>
          <a:bodyPr anchor="b" anchorCtr="0">
            <a:normAutofit/>
          </a:bodyPr>
          <a:lstStyle>
            <a:lvl1pPr algn="l">
              <a:defRPr sz="32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4495800"/>
            <a:ext cx="5638800" cy="1500187"/>
          </a:xfrm>
        </p:spPr>
        <p:txBody>
          <a:bodyPr anchor="t" anchorCtr="0">
            <a:normAutofit/>
          </a:bodyPr>
          <a:lstStyle>
            <a:lvl1pPr marL="0" indent="0">
              <a:spcBef>
                <a:spcPts val="300"/>
              </a:spcBef>
              <a:buNone/>
              <a:defRPr sz="1400" cap="none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8906" y="6248774"/>
            <a:ext cx="1474694" cy="3651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fld id="{225FDD02-415B-684D-A8F0-0F41E1284FE5}" type="datetimeFigureOut">
              <a:rPr lang="en-US" smtClean="0"/>
              <a:pPr/>
              <a:t>6/11/12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86000" y="6248774"/>
            <a:ext cx="5638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05800" y="6248774"/>
            <a:ext cx="554038" cy="365125"/>
          </a:xfrm>
        </p:spPr>
        <p:txBody>
          <a:bodyPr/>
          <a:lstStyle/>
          <a:p>
            <a:fld id="{E3183D9D-D55D-BE4B-A52F-9B484E9E67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003612" y="3110754"/>
            <a:ext cx="260909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40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9" name="Rectangle 8"/>
          <p:cNvSpPr/>
          <p:nvPr/>
        </p:nvSpPr>
        <p:spPr>
          <a:xfrm>
            <a:off x="285750" y="228600"/>
            <a:ext cx="212725" cy="634523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210550" y="282574"/>
            <a:ext cx="642097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8068235" y="282574"/>
            <a:ext cx="91440" cy="1600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51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9987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FDD02-415B-684D-A8F0-0F41E1284FE5}" type="datetimeFigureOut">
              <a:rPr lang="en-US" smtClean="0"/>
              <a:pPr/>
              <a:t>6/11/12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83D9D-D55D-BE4B-A52F-9B484E9E67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7541" y="2447365"/>
            <a:ext cx="3657600" cy="367879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399878" y="2447365"/>
            <a:ext cx="3657600" cy="367879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FDD02-415B-684D-A8F0-0F41E1284FE5}" type="datetimeFigureOut">
              <a:rPr lang="en-US" smtClean="0"/>
              <a:pPr/>
              <a:t>6/11/12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83D9D-D55D-BE4B-A52F-9B484E9E67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7541" y="2070847"/>
            <a:ext cx="3657600" cy="322729"/>
          </a:xfrm>
          <a:prstGeom prst="rect">
            <a:avLst/>
          </a:prstGeom>
          <a:solidFill>
            <a:schemeClr val="accent3"/>
          </a:solidFill>
        </p:spPr>
        <p:txBody>
          <a:bodyPr tIns="0" bIns="0"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99878" y="2070847"/>
            <a:ext cx="3657600" cy="3227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tIns="0" bIns="0"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517" y="1985963"/>
            <a:ext cx="7569157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FDD02-415B-684D-A8F0-0F41E1284FE5}" type="datetimeFigureOut">
              <a:rPr lang="en-US" smtClean="0"/>
              <a:pPr/>
              <a:t>6/11/12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Content Placeholder 2"/>
          <p:cNvSpPr>
            <a:spLocks noGrp="1"/>
          </p:cNvSpPr>
          <p:nvPr>
            <p:ph sz="half" idx="14"/>
          </p:nvPr>
        </p:nvSpPr>
        <p:spPr>
          <a:xfrm>
            <a:off x="498517" y="4164965"/>
            <a:ext cx="7569157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4" name="Rectangle 13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05800" y="242234"/>
            <a:ext cx="554038" cy="365125"/>
          </a:xfrm>
        </p:spPr>
        <p:txBody>
          <a:bodyPr/>
          <a:lstStyle/>
          <a:p>
            <a:fld id="{E3183D9D-D55D-BE4B-A52F-9B484E9E67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10075" y="1985963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FDD02-415B-684D-A8F0-0F41E1284FE5}" type="datetimeFigureOut">
              <a:rPr lang="en-US" smtClean="0"/>
              <a:pPr/>
              <a:t>6/11/12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83D9D-D55D-BE4B-A52F-9B484E9E67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5"/>
          </p:nvPr>
        </p:nvSpPr>
        <p:spPr>
          <a:xfrm>
            <a:off x="49851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3" name="Content Placeholder 2"/>
          <p:cNvSpPr>
            <a:spLocks noGrp="1"/>
          </p:cNvSpPr>
          <p:nvPr>
            <p:ph sz="half" idx="16"/>
          </p:nvPr>
        </p:nvSpPr>
        <p:spPr>
          <a:xfrm>
            <a:off x="4410075" y="4169664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8474" y="484094"/>
            <a:ext cx="7556313" cy="111610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8474" y="1981200"/>
            <a:ext cx="7556313" cy="4144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95247" y="642358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225FDD02-415B-684D-A8F0-0F41E1284FE5}" type="datetimeFigureOut">
              <a:rPr lang="en-US" smtClean="0"/>
              <a:pPr/>
              <a:t>6/11/12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1706" y="6423585"/>
            <a:ext cx="6122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05800" y="242234"/>
            <a:ext cx="5540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E3183D9D-D55D-BE4B-A52F-9B484E9E671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xStyles>
    <p:titleStyle>
      <a:lvl1pPr algn="l" defTabSz="914400" rtl="0" eaLnBrk="1" latinLnBrk="0" hangingPunct="1">
        <a:spcBef>
          <a:spcPct val="0"/>
        </a:spcBef>
        <a:buNone/>
        <a:defRPr sz="3600" b="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2000"/>
        </a:spcBef>
        <a:buClr>
          <a:schemeClr val="accent1"/>
        </a:buClr>
        <a:buSzPct val="75000"/>
        <a:buFont typeface="Wingdings" pitchFamily="2" charset="2"/>
        <a:buChar char="n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21429" y="4624668"/>
            <a:ext cx="6117771" cy="933450"/>
          </a:xfrm>
        </p:spPr>
        <p:txBody>
          <a:bodyPr>
            <a:normAutofit fontScale="90000"/>
          </a:bodyPr>
          <a:lstStyle/>
          <a:p>
            <a:pPr algn="r"/>
            <a:r>
              <a:rPr lang="en-US" dirty="0" smtClean="0"/>
              <a:t>From Satisfaction…</a:t>
            </a:r>
            <a:br>
              <a:rPr lang="en-US" dirty="0" smtClean="0"/>
            </a:br>
            <a:r>
              <a:rPr lang="en-US" dirty="0" smtClean="0"/>
              <a:t>To Purpose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/>
              <a:t>South Carolina Annual  Conference</a:t>
            </a:r>
          </a:p>
          <a:p>
            <a:r>
              <a:rPr lang="en-US" b="1" dirty="0" smtClean="0"/>
              <a:t>2012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Wandering is another word for learning: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>
              <a:buNone/>
            </a:pPr>
            <a:r>
              <a:rPr lang="en-US" sz="4200" b="1" i="1" dirty="0" smtClean="0"/>
              <a:t>We are teaching ourselves (reminding ourselves) that the end result of an encounter with Christ is to make someone or something different.</a:t>
            </a:r>
            <a:endParaRPr lang="en-US" sz="42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 for the wilderness: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800" dirty="0" smtClean="0"/>
              <a:t>How will we now be with God?</a:t>
            </a:r>
          </a:p>
          <a:p>
            <a:r>
              <a:rPr lang="en-US" sz="4800" dirty="0" smtClean="0"/>
              <a:t>How will we now be with one another?</a:t>
            </a:r>
          </a:p>
          <a:p>
            <a:pPr algn="r">
              <a:buNone/>
            </a:pPr>
            <a:r>
              <a:rPr lang="en-US" dirty="0" smtClean="0"/>
              <a:t>Walter Brueggemann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"/>
                <a:cs typeface="Arial"/>
              </a:rPr>
              <a:t>The Long Journey from Membership to Discipleship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2111858"/>
            <a:ext cx="7313613" cy="405606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endParaRPr lang="en-US" dirty="0" smtClean="0">
              <a:latin typeface="Arial"/>
              <a:cs typeface="Arial"/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2185404" y="2932262"/>
            <a:ext cx="3987567" cy="356723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Arrow Connector 6"/>
          <p:cNvCxnSpPr/>
          <p:nvPr/>
        </p:nvCxnSpPr>
        <p:spPr>
          <a:xfrm rot="16200000" flipH="1">
            <a:off x="3451307" y="2023084"/>
            <a:ext cx="1483967" cy="401577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Process 5"/>
          <p:cNvSpPr/>
          <p:nvPr/>
        </p:nvSpPr>
        <p:spPr>
          <a:xfrm>
            <a:off x="975126" y="2422294"/>
            <a:ext cx="1210278" cy="1424368"/>
          </a:xfrm>
          <a:prstGeom prst="flowChart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The Present Reality</a:t>
            </a:r>
            <a:endParaRPr lang="en-US" dirty="0"/>
          </a:p>
        </p:txBody>
      </p:sp>
      <p:sp>
        <p:nvSpPr>
          <p:cNvPr id="8" name="Explosion 1 7"/>
          <p:cNvSpPr/>
          <p:nvPr/>
        </p:nvSpPr>
        <p:spPr>
          <a:xfrm>
            <a:off x="6201175" y="2111858"/>
            <a:ext cx="2245119" cy="1734804"/>
          </a:xfrm>
          <a:prstGeom prst="irregularSeal1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The Preferred Future</a:t>
            </a:r>
            <a:endParaRPr lang="en-US" dirty="0"/>
          </a:p>
        </p:txBody>
      </p:sp>
      <p:sp>
        <p:nvSpPr>
          <p:cNvPr id="9" name="Explosion 2 8"/>
          <p:cNvSpPr/>
          <p:nvPr/>
        </p:nvSpPr>
        <p:spPr>
          <a:xfrm>
            <a:off x="5729304" y="4445238"/>
            <a:ext cx="3012316" cy="1722681"/>
          </a:xfrm>
          <a:prstGeom prst="irregularSeal2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The </a:t>
            </a:r>
            <a:r>
              <a:rPr lang="en-US" dirty="0" err="1" smtClean="0"/>
              <a:t>Unsustain</a:t>
            </a:r>
            <a:r>
              <a:rPr lang="en-US" dirty="0" smtClean="0"/>
              <a:t>-able Future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"/>
                <a:cs typeface="Arial"/>
              </a:rPr>
              <a:t>The Eschatological Gap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9560" y="1600200"/>
            <a:ext cx="8229600" cy="4525963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en-US" dirty="0" smtClean="0">
                <a:latin typeface="Arial"/>
                <a:cs typeface="Arial"/>
              </a:rPr>
              <a:t>                              </a:t>
            </a:r>
          </a:p>
          <a:p>
            <a:pPr>
              <a:buNone/>
            </a:pPr>
            <a:endParaRPr lang="en-US" dirty="0" smtClean="0">
              <a:latin typeface="Arial"/>
              <a:cs typeface="Arial"/>
            </a:endParaRPr>
          </a:p>
          <a:p>
            <a:pPr>
              <a:buNone/>
            </a:pPr>
            <a:endParaRPr lang="en-US" dirty="0" smtClean="0">
              <a:latin typeface="Arial"/>
              <a:cs typeface="Arial"/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1769576" y="4737282"/>
            <a:ext cx="4823523" cy="214034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1769576" y="2953647"/>
            <a:ext cx="4151690" cy="178363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1769576" y="4951316"/>
            <a:ext cx="3482070" cy="9417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rot="5400000" flipH="1" flipV="1">
            <a:off x="5616284" y="4344888"/>
            <a:ext cx="2411447" cy="1588"/>
          </a:xfrm>
          <a:prstGeom prst="straightConnector1">
            <a:avLst/>
          </a:prstGeom>
          <a:ln w="76200" cap="flat" cmpd="tri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Process 8"/>
          <p:cNvSpPr/>
          <p:nvPr/>
        </p:nvSpPr>
        <p:spPr>
          <a:xfrm>
            <a:off x="439560" y="4737281"/>
            <a:ext cx="1198386" cy="612648"/>
          </a:xfrm>
          <a:prstGeom prst="flowChart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Present</a:t>
            </a:r>
            <a:endParaRPr lang="en-US" dirty="0"/>
          </a:p>
        </p:txBody>
      </p:sp>
      <p:sp>
        <p:nvSpPr>
          <p:cNvPr id="12" name="Explosion 1 11"/>
          <p:cNvSpPr/>
          <p:nvPr/>
        </p:nvSpPr>
        <p:spPr>
          <a:xfrm>
            <a:off x="4444641" y="1417751"/>
            <a:ext cx="4224519" cy="1721413"/>
          </a:xfrm>
          <a:prstGeom prst="irregularSeal1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Making Disciples</a:t>
            </a:r>
            <a:endParaRPr lang="en-US" dirty="0"/>
          </a:p>
        </p:txBody>
      </p:sp>
      <p:sp>
        <p:nvSpPr>
          <p:cNvPr id="14" name="Explosion 1 13"/>
          <p:cNvSpPr/>
          <p:nvPr/>
        </p:nvSpPr>
        <p:spPr>
          <a:xfrm>
            <a:off x="7250228" y="3721596"/>
            <a:ext cx="1893771" cy="1638043"/>
          </a:xfrm>
          <a:prstGeom prst="irregularSeal1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Future</a:t>
            </a:r>
            <a:endParaRPr lang="en-US" dirty="0"/>
          </a:p>
        </p:txBody>
      </p:sp>
      <p:sp>
        <p:nvSpPr>
          <p:cNvPr id="15" name="Explosion 1 14"/>
          <p:cNvSpPr/>
          <p:nvPr/>
        </p:nvSpPr>
        <p:spPr>
          <a:xfrm>
            <a:off x="5251646" y="5478274"/>
            <a:ext cx="3529134" cy="1295777"/>
          </a:xfrm>
          <a:prstGeom prst="irregularSeal1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Unsustainable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Arial"/>
                <a:cs typeface="Arial"/>
              </a:rPr>
              <a:t>The Need for Proximate Outcomes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>
              <a:buNone/>
            </a:pPr>
            <a:r>
              <a:rPr lang="en-US" sz="2800" dirty="0" smtClean="0">
                <a:latin typeface="Arial"/>
                <a:cs typeface="Arial"/>
              </a:rPr>
              <a:t>Making Disciples</a:t>
            </a:r>
            <a:r>
              <a:rPr lang="en-US" sz="4800" dirty="0" smtClean="0">
                <a:latin typeface="Arial"/>
                <a:cs typeface="Arial"/>
              </a:rPr>
              <a:t>			</a:t>
            </a:r>
          </a:p>
          <a:p>
            <a:pPr>
              <a:buNone/>
            </a:pPr>
            <a:r>
              <a:rPr lang="en-US" dirty="0" smtClean="0">
                <a:latin typeface="Arial"/>
                <a:cs typeface="Arial"/>
              </a:rPr>
              <a:t>							</a:t>
            </a:r>
          </a:p>
          <a:p>
            <a:pPr>
              <a:buNone/>
            </a:pPr>
            <a:endParaRPr lang="en-US" dirty="0" smtClean="0">
              <a:latin typeface="Arial"/>
              <a:cs typeface="Arial"/>
            </a:endParaRPr>
          </a:p>
          <a:p>
            <a:pPr>
              <a:buNone/>
            </a:pPr>
            <a:r>
              <a:rPr lang="en-US" dirty="0" smtClean="0">
                <a:latin typeface="Arial"/>
                <a:cs typeface="Arial"/>
              </a:rPr>
              <a:t>					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1769576" y="4737281"/>
            <a:ext cx="4823523" cy="542219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loud 7"/>
          <p:cNvSpPr/>
          <p:nvPr/>
        </p:nvSpPr>
        <p:spPr>
          <a:xfrm>
            <a:off x="2170639" y="2914817"/>
            <a:ext cx="2096807" cy="1822464"/>
          </a:xfrm>
          <a:prstGeom prst="clou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Proximate Outcomes</a:t>
            </a:r>
            <a:endParaRPr lang="en-US" dirty="0"/>
          </a:p>
        </p:txBody>
      </p:sp>
      <p:sp>
        <p:nvSpPr>
          <p:cNvPr id="9" name="Right Arrow 8"/>
          <p:cNvSpPr/>
          <p:nvPr/>
        </p:nvSpPr>
        <p:spPr>
          <a:xfrm>
            <a:off x="1769576" y="4737281"/>
            <a:ext cx="45719" cy="210078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Arrow Connector 13"/>
          <p:cNvCxnSpPr>
            <a:stCxn id="9" idx="2"/>
          </p:cNvCxnSpPr>
          <p:nvPr/>
        </p:nvCxnSpPr>
        <p:spPr>
          <a:xfrm rot="5400000" flipH="1" flipV="1">
            <a:off x="3158990" y="1513251"/>
            <a:ext cx="2067553" cy="4800663"/>
          </a:xfrm>
          <a:prstGeom prst="straightConnector1">
            <a:avLst/>
          </a:prstGeom>
          <a:ln w="76200" cap="flat" cmpd="tri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So…we now work at proximate goals: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600" i="1" dirty="0" smtClean="0"/>
              <a:t>Practicing Discipleship</a:t>
            </a:r>
          </a:p>
          <a:p>
            <a:r>
              <a:rPr lang="en-US" sz="2600" i="1" dirty="0" smtClean="0"/>
              <a:t>Reconnecting to the mission field</a:t>
            </a:r>
          </a:p>
          <a:p>
            <a:r>
              <a:rPr lang="en-US" sz="2600" i="1" dirty="0" smtClean="0"/>
              <a:t>Settings outcomes of measureable or describable differences</a:t>
            </a:r>
          </a:p>
          <a:p>
            <a:r>
              <a:rPr lang="en-US" sz="2600" i="1" dirty="0" smtClean="0"/>
              <a:t>Identifying core values, guiding principles, to keep us on track</a:t>
            </a:r>
          </a:p>
          <a:p>
            <a:r>
              <a:rPr lang="en-US" sz="2600" i="1" dirty="0" smtClean="0"/>
              <a:t>Accepting (welcoming) accountability</a:t>
            </a:r>
            <a:endParaRPr lang="en-US" sz="26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does God now call us to be?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en-US" sz="39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 United Methodist</a:t>
            </a:r>
          </a:p>
          <a:p>
            <a:pPr>
              <a:buNone/>
            </a:pPr>
            <a:r>
              <a:rPr lang="en-US" sz="39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Institution</a:t>
            </a:r>
          </a:p>
          <a:p>
            <a:pPr>
              <a:buNone/>
            </a:pPr>
            <a:endParaRPr lang="en-US" sz="39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r">
              <a:buNone/>
            </a:pPr>
            <a:r>
              <a:rPr lang="en-US" sz="39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 Wesleyan</a:t>
            </a:r>
          </a:p>
          <a:p>
            <a:pPr algn="r">
              <a:buNone/>
            </a:pPr>
            <a:r>
              <a:rPr lang="en-US" sz="39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Movement</a:t>
            </a:r>
            <a:endParaRPr lang="en-US" sz="3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“All who wander are not lost”</a:t>
            </a:r>
            <a:br>
              <a:rPr lang="en-US" dirty="0" smtClean="0"/>
            </a:br>
            <a:r>
              <a:rPr lang="en-US" sz="2000" i="1" dirty="0" smtClean="0"/>
              <a:t>Bilbo Baggins, The Fellowship of the </a:t>
            </a:r>
            <a:r>
              <a:rPr lang="en-US" sz="2000" i="1" dirty="0" err="1" smtClean="0"/>
              <a:t>RIng</a:t>
            </a:r>
            <a:r>
              <a:rPr lang="en-US" i="1" dirty="0" smtClean="0"/>
              <a:t/>
            </a:r>
            <a:br>
              <a:rPr lang="en-US" i="1" dirty="0" smtClean="0"/>
            </a:b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4700" dirty="0" smtClean="0"/>
              <a:t>Letting Go: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4700" dirty="0" smtClean="0"/>
              <a:t>The Confusion of the In-between Time: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4700" dirty="0" smtClean="0"/>
              <a:t>Starting New:</a:t>
            </a:r>
          </a:p>
          <a:p>
            <a:pPr marL="457200" indent="-457200" algn="r">
              <a:buNone/>
            </a:pPr>
            <a:r>
              <a:rPr lang="en-US" sz="2200" u="sng" dirty="0" smtClean="0"/>
              <a:t>Managing Change</a:t>
            </a:r>
            <a:r>
              <a:rPr lang="en-US" sz="2200" dirty="0" smtClean="0"/>
              <a:t>, William Bridges</a:t>
            </a:r>
            <a:endParaRPr lang="en-US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dvantage">
  <a:themeElements>
    <a:clrScheme name="Advantage">
      <a:dk1>
        <a:sysClr val="windowText" lastClr="000000"/>
      </a:dk1>
      <a:lt1>
        <a:sysClr val="window" lastClr="FFFFFF"/>
      </a:lt1>
      <a:dk2>
        <a:srgbClr val="2B142D"/>
      </a:dk2>
      <a:lt2>
        <a:srgbClr val="C3AFCC"/>
      </a:lt2>
      <a:accent1>
        <a:srgbClr val="663366"/>
      </a:accent1>
      <a:accent2>
        <a:srgbClr val="330F42"/>
      </a:accent2>
      <a:accent3>
        <a:srgbClr val="666699"/>
      </a:accent3>
      <a:accent4>
        <a:srgbClr val="999966"/>
      </a:accent4>
      <a:accent5>
        <a:srgbClr val="F7901E"/>
      </a:accent5>
      <a:accent6>
        <a:srgbClr val="A3A101"/>
      </a:accent6>
      <a:hlink>
        <a:srgbClr val="BC5FBC"/>
      </a:hlink>
      <a:folHlink>
        <a:srgbClr val="9775A7"/>
      </a:folHlink>
    </a:clrScheme>
    <a:fontScheme name="Advantage">
      <a:majorFont>
        <a:latin typeface="Rockwell"/>
        <a:ea typeface=""/>
        <a:cs typeface=""/>
        <a:font script="Jpan" typeface="ＭＳ ゴシック"/>
      </a:majorFont>
      <a:minorFont>
        <a:latin typeface="Rockwell"/>
        <a:ea typeface=""/>
        <a:cs typeface=""/>
        <a:font script="Jpan" typeface="ＭＳ ゴシック"/>
      </a:minorFont>
    </a:fontScheme>
    <a:fmtScheme name="Advantage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6000000" scaled="1"/>
        </a:gradFill>
        <a:gradFill rotWithShape="1">
          <a:gsLst>
            <a:gs pos="0">
              <a:schemeClr val="phClr"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63500" dist="25400" dir="5400000" rotWithShape="0">
              <a:srgbClr val="808080">
                <a:alpha val="7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twoPt" dir="tl">
              <a:rot lat="0" lon="0" rev="4500000"/>
            </a:lightRig>
          </a:scene3d>
          <a:sp3d>
            <a:bevelT w="635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1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Advantage.thmx</Template>
  <TotalTime>218</TotalTime>
  <Words>213</Words>
  <Application>Microsoft Macintosh PowerPoint</Application>
  <PresentationFormat>On-screen Show (4:3)</PresentationFormat>
  <Paragraphs>42</Paragraphs>
  <Slides>9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Advantage</vt:lpstr>
      <vt:lpstr>From Satisfaction… To Purpose</vt:lpstr>
      <vt:lpstr>Wandering is another word for learning:</vt:lpstr>
      <vt:lpstr>Questions for the wilderness: </vt:lpstr>
      <vt:lpstr>The Long Journey from Membership to Discipleship</vt:lpstr>
      <vt:lpstr>The Eschatological Gap</vt:lpstr>
      <vt:lpstr>The Need for Proximate Outcomes</vt:lpstr>
      <vt:lpstr>So…we now work at proximate goals:</vt:lpstr>
      <vt:lpstr>Who does God now call us to be?</vt:lpstr>
      <vt:lpstr>“All who wander are not lost” Bilbo Baggins, The Fellowship of the RIng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Conversation As the Currency of Discernment and Change</dc:title>
  <dc:creator>Gil Rendle</dc:creator>
  <cp:lastModifiedBy>Gil Rendle</cp:lastModifiedBy>
  <cp:revision>14</cp:revision>
  <dcterms:created xsi:type="dcterms:W3CDTF">2012-06-11T13:40:54Z</dcterms:created>
  <dcterms:modified xsi:type="dcterms:W3CDTF">2012-06-11T13:43:04Z</dcterms:modified>
</cp:coreProperties>
</file>