
<file path=[Content_Types].xml><?xml version="1.0" encoding="utf-8"?>
<Types xmlns="http://schemas.openxmlformats.org/package/2006/content-types">
  <Override PartName="/ppt/slideLayouts/slideLayout21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.xml" ContentType="application/vnd.openxmlformats-officedocument.presentationml.slideLayout+xml"/>
  <Default Extension="rels" ContentType="application/vnd.openxmlformats-package.relationships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Layouts/slideLayout16.xml" ContentType="application/vnd.openxmlformats-officedocument.presentationml.slideLayout+xml"/>
  <Override PartName="/ppt/embeddings/oleObject3.bin" ContentType="application/vnd.openxmlformats-officedocument.oleObject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embeddings/oleObject1.bin" ContentType="application/vnd.openxmlformats-officedocument.oleObject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Default Extension="pict" ContentType="image/pict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Layouts/slideLayout17.xml" ContentType="application/vnd.openxmlformats-officedocument.presentationml.slideLayout+xml"/>
  <Override PartName="/ppt/slideLayouts/slideLayout2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embeddings/oleObject2.bin" ContentType="application/vnd.openxmlformats-officedocument.oleObject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Default Extension="vml" ContentType="application/vnd.openxmlformats-officedocument.vmlDrawing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0" r:id="rId8"/>
    <p:sldId id="266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9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ict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ict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chartAndTx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1D511D6E-ADEC-8341-AFF9-648AB32D8D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1.xml"/><Relationship Id="rId3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1.xml"/><Relationship Id="rId3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1.xml"/><Relationship Id="rId3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21429" y="4624668"/>
            <a:ext cx="6117771" cy="9334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Changed Religious Landscape of Post Christendom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South Carolina Annual Conference</a:t>
            </a:r>
          </a:p>
          <a:p>
            <a:r>
              <a:rPr lang="en-US" b="1" dirty="0" smtClean="0"/>
              <a:t>2012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 Christendom is stepping out of the established 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 post-local (global community) world</a:t>
            </a:r>
          </a:p>
          <a:p>
            <a:r>
              <a:rPr lang="en-US" sz="2400" dirty="0" smtClean="0"/>
              <a:t>A post-modern (more than science and progress) world</a:t>
            </a:r>
          </a:p>
          <a:p>
            <a:r>
              <a:rPr lang="en-US" sz="2400" dirty="0" smtClean="0"/>
              <a:t>A post- Christendom world: Church History in Three Ages</a:t>
            </a:r>
          </a:p>
          <a:p>
            <a:pPr>
              <a:buNone/>
            </a:pPr>
            <a:r>
              <a:rPr lang="en-US" dirty="0" smtClean="0"/>
              <a:t>		</a:t>
            </a:r>
            <a:r>
              <a:rPr lang="en-US" b="1" dirty="0" smtClean="0"/>
              <a:t>The Age of Faith</a:t>
            </a:r>
            <a:r>
              <a:rPr lang="en-US" dirty="0" smtClean="0"/>
              <a:t>:    “faith in Jesus”  </a:t>
            </a:r>
          </a:p>
          <a:p>
            <a:pPr>
              <a:buNone/>
            </a:pPr>
            <a:r>
              <a:rPr lang="en-US" dirty="0" smtClean="0"/>
              <a:t>		</a:t>
            </a:r>
            <a:r>
              <a:rPr lang="en-US" b="1" dirty="0" smtClean="0"/>
              <a:t>The Age of Belief</a:t>
            </a:r>
            <a:r>
              <a:rPr lang="en-US" dirty="0" smtClean="0"/>
              <a:t>:   	“belief in Christ”</a:t>
            </a:r>
          </a:p>
          <a:p>
            <a:pPr>
              <a:buNone/>
            </a:pPr>
            <a:r>
              <a:rPr lang="en-US" dirty="0" smtClean="0"/>
              <a:t>		</a:t>
            </a:r>
            <a:r>
              <a:rPr lang="en-US" b="1" dirty="0" smtClean="0"/>
              <a:t>The Age of the Spirit</a:t>
            </a:r>
            <a:r>
              <a:rPr lang="en-US" dirty="0" smtClean="0"/>
              <a:t>:	   “an experience of Jesus”</a:t>
            </a:r>
          </a:p>
          <a:p>
            <a:pPr lvl="2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 Christendom through the lens of generations…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b="1" dirty="0" smtClean="0"/>
              <a:t>Generational Cohort Theory</a:t>
            </a:r>
            <a:r>
              <a:rPr lang="en-US" dirty="0" smtClean="0"/>
              <a:t>:</a:t>
            </a:r>
          </a:p>
          <a:p>
            <a:pPr lvl="1"/>
            <a:r>
              <a:rPr lang="en-US" sz="2100" dirty="0" smtClean="0"/>
              <a:t>We understand and experience our world in the same way as those who were born at the time of our birth</a:t>
            </a:r>
          </a:p>
          <a:p>
            <a:pPr lvl="1">
              <a:buNone/>
            </a:pPr>
            <a:endParaRPr lang="en-US" sz="2100" dirty="0" smtClean="0"/>
          </a:p>
          <a:p>
            <a:pPr lvl="1"/>
            <a:r>
              <a:rPr lang="en-US" sz="2100" dirty="0" smtClean="0"/>
              <a:t>Generational cohorts establish their values as a corrector </a:t>
            </a:r>
            <a:r>
              <a:rPr lang="en-US" sz="2100" dirty="0" smtClean="0"/>
              <a:t>of </a:t>
            </a:r>
            <a:r>
              <a:rPr lang="en-US" sz="2100" dirty="0" smtClean="0"/>
              <a:t>the excess that they see in the generation that went before them</a:t>
            </a:r>
          </a:p>
          <a:p>
            <a:pPr lvl="1">
              <a:buNone/>
            </a:pPr>
            <a:endParaRPr lang="en-US" sz="2100" dirty="0" smtClean="0"/>
          </a:p>
          <a:p>
            <a:pPr lvl="1"/>
            <a:r>
              <a:rPr lang="en-US" sz="2100" dirty="0" smtClean="0"/>
              <a:t>There are “watershed moments” in which the values of one generation stand a full 180</a:t>
            </a:r>
            <a:r>
              <a:rPr lang="en-US" sz="2100" baseline="30000" dirty="0" smtClean="0"/>
              <a:t>0 </a:t>
            </a:r>
            <a:r>
              <a:rPr lang="en-US" sz="2100" dirty="0" smtClean="0"/>
              <a:t>contrast to what went before</a:t>
            </a:r>
            <a:endParaRPr lang="en-US" sz="2100" baseline="30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Bi-Modal Congregations</a:t>
            </a:r>
            <a:br>
              <a:rPr lang="en-US"/>
            </a:br>
            <a:r>
              <a:rPr lang="en-US" sz="2000"/>
              <a:t>Leading Multigenerational Congregations</a:t>
            </a:r>
            <a:endParaRPr lang="en-US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>
            <p:ph type="chart" sz="half" idx="1"/>
          </p:nvPr>
        </p:nvGraphicFramePr>
        <p:xfrm>
          <a:off x="762000" y="1981200"/>
          <a:ext cx="3810000" cy="4114800"/>
        </p:xfrm>
        <a:graphic>
          <a:graphicData uri="http://schemas.openxmlformats.org/presentationml/2006/ole">
            <p:oleObj spid="_x0000_s33794" name="Chart" r:id="rId3" imgW="3810000" imgH="4114800" progId="MSGraph.Chart.8">
              <p:embed followColorScheme="full"/>
            </p:oleObj>
          </a:graphicData>
        </a:graphic>
      </p:graphicFrame>
      <p:sp>
        <p:nvSpPr>
          <p:cNvPr id="410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000" dirty="0"/>
              <a:t>Congregational Tenure Studies: How long have people been a member of a congregation?</a:t>
            </a:r>
          </a:p>
          <a:p>
            <a:endParaRPr lang="en-US" sz="2000" dirty="0"/>
          </a:p>
          <a:p>
            <a:r>
              <a:rPr lang="en-US" sz="2000" dirty="0"/>
              <a:t>New members are coming into our established congregations.</a:t>
            </a:r>
          </a:p>
          <a:p>
            <a:endParaRPr lang="en-US" sz="2000" dirty="0"/>
          </a:p>
          <a:p>
            <a:r>
              <a:rPr lang="en-US" sz="2000" dirty="0"/>
              <a:t>Short term members and long term members tend to carry different cultural values.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52400" y="3352800"/>
            <a:ext cx="914400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dirty="0" smtClean="0"/>
              <a:t>% </a:t>
            </a:r>
            <a:r>
              <a:rPr lang="en-US" sz="1200" dirty="0"/>
              <a:t>of Members</a:t>
            </a:r>
            <a:endParaRPr lang="en-US" sz="1400" dirty="0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1905000" y="6088063"/>
            <a:ext cx="1524000" cy="2746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Years of Membership</a:t>
            </a:r>
            <a:endParaRPr lang="en-US" sz="1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Bi-Modal Congregations</a:t>
            </a:r>
            <a:br>
              <a:rPr lang="en-US"/>
            </a:br>
            <a:r>
              <a:rPr lang="en-US" sz="2000"/>
              <a:t>Leading Multigenerational Congregations</a:t>
            </a:r>
            <a:endParaRPr lang="en-US"/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>
            <p:ph type="chart" sz="half" idx="1"/>
          </p:nvPr>
        </p:nvGraphicFramePr>
        <p:xfrm>
          <a:off x="762000" y="1981200"/>
          <a:ext cx="3810000" cy="4114800"/>
        </p:xfrm>
        <a:graphic>
          <a:graphicData uri="http://schemas.openxmlformats.org/presentationml/2006/ole">
            <p:oleObj spid="_x0000_s34818" name="Chart" r:id="rId3" imgW="3810000" imgH="4114800" progId="MSGraph.Chart.8">
              <p:embed followColorScheme="full"/>
            </p:oleObj>
          </a:graphicData>
        </a:graphic>
      </p:graphicFrame>
      <p:sp>
        <p:nvSpPr>
          <p:cNvPr id="614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000"/>
              <a:t>Cultural Value System held by long term members:</a:t>
            </a:r>
          </a:p>
          <a:p>
            <a:pPr lvl="1"/>
            <a:endParaRPr lang="en-US" sz="1800"/>
          </a:p>
          <a:p>
            <a:pPr lvl="1"/>
            <a:r>
              <a:rPr lang="en-US" sz="1800"/>
              <a:t>group identity</a:t>
            </a:r>
          </a:p>
          <a:p>
            <a:pPr lvl="1"/>
            <a:endParaRPr lang="en-US" sz="1800"/>
          </a:p>
          <a:p>
            <a:pPr lvl="1"/>
            <a:r>
              <a:rPr lang="en-US" sz="1800"/>
              <a:t>sameness</a:t>
            </a:r>
          </a:p>
          <a:p>
            <a:pPr lvl="1"/>
            <a:endParaRPr lang="en-US" sz="1800"/>
          </a:p>
          <a:p>
            <a:pPr lvl="1"/>
            <a:r>
              <a:rPr lang="en-US" sz="1800"/>
              <a:t>deferred pleasure</a:t>
            </a:r>
          </a:p>
          <a:p>
            <a:pPr lvl="1"/>
            <a:endParaRPr lang="en-US" sz="1800"/>
          </a:p>
          <a:p>
            <a:pPr lvl="1"/>
            <a:r>
              <a:rPr lang="en-US" sz="1800"/>
              <a:t>“spirituality of place”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52400" y="3352800"/>
            <a:ext cx="914400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dirty="0" smtClean="0"/>
              <a:t>% </a:t>
            </a:r>
            <a:r>
              <a:rPr lang="en-US" sz="1200" dirty="0"/>
              <a:t>of Members</a:t>
            </a:r>
            <a:endParaRPr lang="en-US" sz="1400" dirty="0"/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905000" y="6088063"/>
            <a:ext cx="1524000" cy="2746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Years of Membership</a:t>
            </a:r>
            <a:endParaRPr lang="en-US" sz="1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Bi-Modal Congregations</a:t>
            </a:r>
            <a:br>
              <a:rPr lang="en-US"/>
            </a:br>
            <a:r>
              <a:rPr lang="en-US" sz="2000"/>
              <a:t>Leading Multigenerational Congregations</a:t>
            </a:r>
            <a:endParaRPr lang="en-US"/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>
            <p:ph type="chart" sz="half" idx="1"/>
          </p:nvPr>
        </p:nvGraphicFramePr>
        <p:xfrm>
          <a:off x="762000" y="1981200"/>
          <a:ext cx="3810000" cy="4114800"/>
        </p:xfrm>
        <a:graphic>
          <a:graphicData uri="http://schemas.openxmlformats.org/presentationml/2006/ole">
            <p:oleObj spid="_x0000_s35842" name="Chart" r:id="rId3" imgW="3810000" imgH="4114800" progId="MSGraph.Chart.8">
              <p:embed followColorScheme="full"/>
            </p:oleObj>
          </a:graphicData>
        </a:graphic>
      </p:graphicFrame>
      <p:sp>
        <p:nvSpPr>
          <p:cNvPr id="717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000"/>
              <a:t>Cultural Value System held by short term members:</a:t>
            </a:r>
          </a:p>
          <a:p>
            <a:pPr lvl="1"/>
            <a:endParaRPr lang="en-US" sz="1800"/>
          </a:p>
          <a:p>
            <a:pPr lvl="1"/>
            <a:r>
              <a:rPr lang="en-US" sz="1800"/>
              <a:t>individual identity</a:t>
            </a:r>
          </a:p>
          <a:p>
            <a:pPr lvl="1"/>
            <a:endParaRPr lang="en-US" sz="1800"/>
          </a:p>
          <a:p>
            <a:pPr lvl="1"/>
            <a:r>
              <a:rPr lang="en-US" sz="1800"/>
              <a:t>difference</a:t>
            </a:r>
          </a:p>
          <a:p>
            <a:pPr lvl="1"/>
            <a:endParaRPr lang="en-US" sz="1800"/>
          </a:p>
          <a:p>
            <a:pPr lvl="1"/>
            <a:r>
              <a:rPr lang="en-US" sz="1800"/>
              <a:t>instant gratification</a:t>
            </a:r>
          </a:p>
          <a:p>
            <a:endParaRPr lang="en-US" sz="1800"/>
          </a:p>
          <a:p>
            <a:pPr lvl="1"/>
            <a:r>
              <a:rPr lang="en-US" sz="1800"/>
              <a:t>“spirituality of journey”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52400" y="3352800"/>
            <a:ext cx="914400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dirty="0" smtClean="0"/>
              <a:t>% </a:t>
            </a:r>
            <a:r>
              <a:rPr lang="en-US" sz="1200" dirty="0"/>
              <a:t>of Members</a:t>
            </a:r>
            <a:endParaRPr lang="en-US" sz="1400" dirty="0"/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905000" y="6088063"/>
            <a:ext cx="1524000" cy="2746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Years of Membership</a:t>
            </a:r>
            <a:endParaRPr lang="en-US" sz="1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 Christendom through a Multi-faith lens…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6000" dirty="0" smtClean="0"/>
              <a:t>Protestant</a:t>
            </a:r>
          </a:p>
          <a:p>
            <a:pPr lvl="4">
              <a:buNone/>
            </a:pPr>
            <a:r>
              <a:rPr lang="en-US" sz="6000" dirty="0" smtClean="0"/>
              <a:t>Catholic</a:t>
            </a:r>
          </a:p>
          <a:p>
            <a:pPr lvl="4">
              <a:buNone/>
            </a:pPr>
            <a:r>
              <a:rPr lang="en-US" sz="6200" dirty="0" smtClean="0"/>
              <a:t>     Jew</a:t>
            </a:r>
            <a:endParaRPr lang="en-US" sz="2500" dirty="0" smtClean="0"/>
          </a:p>
          <a:p>
            <a:pPr lvl="7" algn="r">
              <a:buNone/>
            </a:pPr>
            <a:r>
              <a:rPr lang="en-US" sz="2500" i="1" u="sng" dirty="0" smtClean="0"/>
              <a:t>Protestant, Catholic Jew: An Essay in American Religious Sociology</a:t>
            </a:r>
          </a:p>
          <a:p>
            <a:pPr lvl="7" algn="r">
              <a:buNone/>
            </a:pPr>
            <a:r>
              <a:rPr lang="en-US" sz="2500" dirty="0" smtClean="0"/>
              <a:t>Will </a:t>
            </a:r>
            <a:r>
              <a:rPr lang="en-US" sz="2500" dirty="0" err="1" smtClean="0"/>
              <a:t>Herberg</a:t>
            </a:r>
            <a:r>
              <a:rPr lang="en-US" sz="2500" dirty="0" smtClean="0"/>
              <a:t>, 1983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Six Major Socio-Religious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400" dirty="0" smtClean="0"/>
              <a:t>White Protestant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400" dirty="0" smtClean="0"/>
              <a:t>Black Protestant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400" dirty="0" smtClean="0"/>
              <a:t>Catholic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400" dirty="0" smtClean="0"/>
              <a:t>Jews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400" dirty="0" smtClean="0"/>
              <a:t>Other: (Mormons, Eastern Orthodox, Muslims, Hindus, Buddhists)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400" dirty="0" smtClean="0"/>
              <a:t>No Religious Affiliations (“</a:t>
            </a:r>
            <a:r>
              <a:rPr lang="en-US" sz="3400" dirty="0" err="1" smtClean="0"/>
              <a:t>nones</a:t>
            </a:r>
            <a:r>
              <a:rPr lang="en-US" sz="3400" dirty="0" smtClean="0"/>
              <a:t>”)</a:t>
            </a:r>
            <a:endParaRPr lang="en-US" sz="3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an appropriate / faithful response in the wilderness?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400" dirty="0" smtClean="0"/>
              <a:t>Letting go of </a:t>
            </a:r>
            <a:r>
              <a:rPr lang="en-US" sz="3400" b="1" i="1" dirty="0" smtClean="0"/>
              <a:t>“problems” </a:t>
            </a:r>
            <a:r>
              <a:rPr lang="en-US" sz="3400" dirty="0" smtClean="0"/>
              <a:t>(in favor of </a:t>
            </a:r>
            <a:r>
              <a:rPr lang="en-US" sz="3400" b="1" i="1" dirty="0" smtClean="0"/>
              <a:t>conditions</a:t>
            </a:r>
            <a:r>
              <a:rPr lang="en-US" sz="3400" dirty="0" smtClean="0"/>
              <a:t>)</a:t>
            </a:r>
          </a:p>
          <a:p>
            <a:r>
              <a:rPr lang="en-US" sz="3400" dirty="0" smtClean="0"/>
              <a:t>Letting go of </a:t>
            </a:r>
            <a:r>
              <a:rPr lang="en-US" sz="3400" b="1" i="1" dirty="0" smtClean="0"/>
              <a:t>efficiency</a:t>
            </a:r>
            <a:r>
              <a:rPr lang="en-US" sz="3400" dirty="0" smtClean="0"/>
              <a:t> (in favor of </a:t>
            </a:r>
            <a:r>
              <a:rPr lang="en-US" sz="3400" b="1" i="1" dirty="0" smtClean="0"/>
              <a:t>wandering</a:t>
            </a:r>
            <a:r>
              <a:rPr lang="en-US" sz="3400" dirty="0" smtClean="0"/>
              <a:t>)</a:t>
            </a:r>
          </a:p>
          <a:p>
            <a:r>
              <a:rPr lang="en-US" sz="3400" dirty="0" smtClean="0"/>
              <a:t>Letting go of </a:t>
            </a:r>
            <a:r>
              <a:rPr lang="en-US" sz="3400" b="1" i="1" dirty="0" smtClean="0"/>
              <a:t>North American hospitality </a:t>
            </a:r>
            <a:r>
              <a:rPr lang="en-US" sz="3400" dirty="0" smtClean="0"/>
              <a:t>(in favor of </a:t>
            </a:r>
            <a:r>
              <a:rPr lang="en-US" sz="3400" b="1" i="1" dirty="0" smtClean="0"/>
              <a:t>biblical hospitality</a:t>
            </a:r>
            <a:r>
              <a:rPr lang="en-US" sz="3400" dirty="0" smtClean="0"/>
              <a:t>)</a:t>
            </a:r>
            <a:endParaRPr lang="en-US" sz="3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dvantag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Advantage">
      <a:majorFont>
        <a:latin typeface="Rockwell"/>
        <a:ea typeface=""/>
        <a:cs typeface=""/>
        <a:font script="Jpan" typeface="ＭＳ ゴシック"/>
      </a:majorFont>
      <a:minorFont>
        <a:latin typeface="Rockwell"/>
        <a:ea typeface=""/>
        <a:cs typeface=""/>
        <a:font script="Jpan" typeface="ＭＳ ゴシック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Advantage.thmx</Template>
  <TotalTime>255</TotalTime>
  <Words>397</Words>
  <Application>Microsoft Macintosh PowerPoint</Application>
  <PresentationFormat>On-screen Show (4:3)</PresentationFormat>
  <Paragraphs>67</Paragraphs>
  <Slides>9</Slides>
  <Notes>0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Advantage</vt:lpstr>
      <vt:lpstr>Chart</vt:lpstr>
      <vt:lpstr>The Changed Religious Landscape of Post Christendom</vt:lpstr>
      <vt:lpstr>Post Christendom is stepping out of the established position</vt:lpstr>
      <vt:lpstr>Post Christendom through the lens of generations…</vt:lpstr>
      <vt:lpstr>Bi-Modal Congregations Leading Multigenerational Congregations</vt:lpstr>
      <vt:lpstr>Bi-Modal Congregations Leading Multigenerational Congregations</vt:lpstr>
      <vt:lpstr>Bi-Modal Congregations Leading Multigenerational Congregations</vt:lpstr>
      <vt:lpstr>Post Christendom through a Multi-faith lens…</vt:lpstr>
      <vt:lpstr>The Six Major Socio-Religious Groups</vt:lpstr>
      <vt:lpstr>What is an appropriate / faithful response in the wilderness?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Conversation As the Currency of Discernment and Change</dc:title>
  <dc:creator>Gil Rendle</dc:creator>
  <cp:lastModifiedBy>Gil Rendle</cp:lastModifiedBy>
  <cp:revision>12</cp:revision>
  <dcterms:created xsi:type="dcterms:W3CDTF">2012-06-11T13:35:15Z</dcterms:created>
  <dcterms:modified xsi:type="dcterms:W3CDTF">2012-06-11T13:38:58Z</dcterms:modified>
</cp:coreProperties>
</file>