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8" r:id="rId2"/>
    <p:sldMasterId id="2147483720" r:id="rId3"/>
    <p:sldMasterId id="2147483732" r:id="rId4"/>
    <p:sldMasterId id="2147483744" r:id="rId5"/>
    <p:sldMasterId id="2147483756" r:id="rId6"/>
  </p:sldMasterIdLst>
  <p:notesMasterIdLst>
    <p:notesMasterId r:id="rId60"/>
  </p:notesMasterIdLst>
  <p:handoutMasterIdLst>
    <p:handoutMasterId r:id="rId61"/>
  </p:handoutMasterIdLst>
  <p:sldIdLst>
    <p:sldId id="256" r:id="rId7"/>
    <p:sldId id="353" r:id="rId8"/>
    <p:sldId id="287" r:id="rId9"/>
    <p:sldId id="360" r:id="rId10"/>
    <p:sldId id="362" r:id="rId11"/>
    <p:sldId id="354" r:id="rId12"/>
    <p:sldId id="363" r:id="rId13"/>
    <p:sldId id="267" r:id="rId14"/>
    <p:sldId id="258" r:id="rId15"/>
    <p:sldId id="288" r:id="rId16"/>
    <p:sldId id="344" r:id="rId17"/>
    <p:sldId id="345" r:id="rId18"/>
    <p:sldId id="346" r:id="rId19"/>
    <p:sldId id="347" r:id="rId20"/>
    <p:sldId id="348" r:id="rId21"/>
    <p:sldId id="296" r:id="rId22"/>
    <p:sldId id="298" r:id="rId23"/>
    <p:sldId id="343" r:id="rId24"/>
    <p:sldId id="333" r:id="rId25"/>
    <p:sldId id="364" r:id="rId26"/>
    <p:sldId id="311" r:id="rId27"/>
    <p:sldId id="299" r:id="rId28"/>
    <p:sldId id="301" r:id="rId29"/>
    <p:sldId id="302" r:id="rId30"/>
    <p:sldId id="303" r:id="rId31"/>
    <p:sldId id="304" r:id="rId32"/>
    <p:sldId id="349" r:id="rId33"/>
    <p:sldId id="350" r:id="rId34"/>
    <p:sldId id="351" r:id="rId35"/>
    <p:sldId id="308" r:id="rId36"/>
    <p:sldId id="309" r:id="rId37"/>
    <p:sldId id="313" r:id="rId38"/>
    <p:sldId id="335" r:id="rId39"/>
    <p:sldId id="366" r:id="rId40"/>
    <p:sldId id="367" r:id="rId41"/>
    <p:sldId id="310" r:id="rId42"/>
    <p:sldId id="314" r:id="rId43"/>
    <p:sldId id="315" r:id="rId44"/>
    <p:sldId id="352" r:id="rId45"/>
    <p:sldId id="317" r:id="rId46"/>
    <p:sldId id="318" r:id="rId47"/>
    <p:sldId id="319" r:id="rId48"/>
    <p:sldId id="336" r:id="rId49"/>
    <p:sldId id="357" r:id="rId50"/>
    <p:sldId id="326" r:id="rId51"/>
    <p:sldId id="327" r:id="rId52"/>
    <p:sldId id="328" r:id="rId53"/>
    <p:sldId id="337" r:id="rId54"/>
    <p:sldId id="330" r:id="rId55"/>
    <p:sldId id="331" r:id="rId56"/>
    <p:sldId id="365" r:id="rId57"/>
    <p:sldId id="332" r:id="rId58"/>
    <p:sldId id="355" r:id="rId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p328@aol.com" initials="v"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62626"/>
    <a:srgbClr val="6316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2" autoAdjust="0"/>
    <p:restoredTop sz="94388" autoAdjust="0"/>
  </p:normalViewPr>
  <p:slideViewPr>
    <p:cSldViewPr>
      <p:cViewPr varScale="1">
        <p:scale>
          <a:sx n="87" d="100"/>
          <a:sy n="87" d="100"/>
        </p:scale>
        <p:origin x="-107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8DDB138-CBBC-41BD-A98A-C49E6B37EEF1}" type="datetimeFigureOut">
              <a:rPr lang="en-US" smtClean="0"/>
              <a:pPr/>
              <a:t>4/22/2015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r>
              <a:rPr lang="en-US" smtClean="0"/>
              <a:t>Lay Servant Ministries                                         South Carolina </a:t>
            </a:r>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EBC497A-6FA9-45BC-B725-6571367EF3C3}" type="slidenum">
              <a:rPr lang="en-US" smtClean="0"/>
              <a:pPr/>
              <a:t>‹#›</a:t>
            </a:fld>
            <a:endParaRPr lang="en-US" dirty="0"/>
          </a:p>
        </p:txBody>
      </p:sp>
    </p:spTree>
    <p:extLst>
      <p:ext uri="{BB962C8B-B14F-4D97-AF65-F5344CB8AC3E}">
        <p14:creationId xmlns:p14="http://schemas.microsoft.com/office/powerpoint/2010/main" val="222538168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983B100-A227-4BE0-B9DB-4B28E3B297E2}" type="datetimeFigureOut">
              <a:rPr lang="en-US" smtClean="0"/>
              <a:pPr/>
              <a:t>4/22/2015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smtClean="0"/>
              <a:t>Lay Servant Ministries                                         South Carolina </a:t>
            </a: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ACAAEBC-6A78-43CA-9923-A34A53AAAAC6}" type="slidenum">
              <a:rPr lang="en-US" smtClean="0"/>
              <a:pPr/>
              <a:t>‹#›</a:t>
            </a:fld>
            <a:endParaRPr lang="en-US" dirty="0"/>
          </a:p>
        </p:txBody>
      </p:sp>
    </p:spTree>
    <p:extLst>
      <p:ext uri="{BB962C8B-B14F-4D97-AF65-F5344CB8AC3E}">
        <p14:creationId xmlns:p14="http://schemas.microsoft.com/office/powerpoint/2010/main" val="101342189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CAAEBC-6A78-43CA-9923-A34A53AAAAC6}" type="slidenum">
              <a:rPr lang="en-US" smtClean="0"/>
              <a:pPr/>
              <a:t>1</a:t>
            </a:fld>
            <a:endParaRPr lang="en-US" dirty="0"/>
          </a:p>
        </p:txBody>
      </p:sp>
      <p:sp>
        <p:nvSpPr>
          <p:cNvPr id="6" name="Footer Placeholder 5"/>
          <p:cNvSpPr>
            <a:spLocks noGrp="1"/>
          </p:cNvSpPr>
          <p:nvPr>
            <p:ph type="ftr" sz="quarter" idx="11"/>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1091941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solidFill>
                  <a:prstClr val="black"/>
                </a:solidFill>
              </a:rPr>
              <a:pPr/>
              <a:t>16</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621159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solidFill>
                  <a:prstClr val="black"/>
                </a:solidFill>
              </a:rPr>
              <a:pPr/>
              <a:t>17</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621159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pPr/>
              <a:t>22</a:t>
            </a:fld>
            <a:endParaRPr lang="en-US" dirty="0"/>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1820986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pPr/>
              <a:t>23</a:t>
            </a:fld>
            <a:endParaRPr lang="en-US" dirty="0"/>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1616482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pPr/>
              <a:t>24</a:t>
            </a:fld>
            <a:endParaRPr lang="en-US" dirty="0"/>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621159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pPr/>
              <a:t>25</a:t>
            </a:fld>
            <a:endParaRPr lang="en-US" dirty="0"/>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62115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pPr/>
              <a:t>26</a:t>
            </a:fld>
            <a:endParaRPr lang="en-US" dirty="0"/>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621159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solidFill>
                  <a:prstClr val="black"/>
                </a:solidFill>
              </a:rPr>
              <a:pPr/>
              <a:t>30</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621159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solidFill>
                  <a:prstClr val="black"/>
                </a:solidFill>
              </a:rPr>
              <a:pPr/>
              <a:t>31</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621159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solidFill>
                  <a:prstClr val="black"/>
                </a:solidFill>
              </a:rPr>
              <a:pPr/>
              <a:t>32</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621159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pPr/>
              <a:t>2</a:t>
            </a:fld>
            <a:endParaRPr lang="en-US" dirty="0"/>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1841297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solidFill>
                  <a:prstClr val="black"/>
                </a:solidFill>
              </a:rPr>
              <a:pPr/>
              <a:t>37</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1616482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pPr/>
              <a:t>40</a:t>
            </a:fld>
            <a:endParaRPr lang="en-US" dirty="0"/>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915191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pPr/>
              <a:t>42</a:t>
            </a:fld>
            <a:endParaRPr lang="en-US" dirty="0"/>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3889338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Lay Servant Ministries                                         South Carolina </a:t>
            </a:r>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pPr/>
              <a:t>44</a:t>
            </a:fld>
            <a:endParaRPr lang="en-US" dirty="0"/>
          </a:p>
        </p:txBody>
      </p:sp>
    </p:spTree>
    <p:extLst>
      <p:ext uri="{BB962C8B-B14F-4D97-AF65-F5344CB8AC3E}">
        <p14:creationId xmlns:p14="http://schemas.microsoft.com/office/powerpoint/2010/main" val="627419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solidFill>
                  <a:prstClr val="black"/>
                </a:solidFill>
              </a:rPr>
              <a:pPr/>
              <a:t>45</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2110737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solidFill>
                  <a:prstClr val="black"/>
                </a:solidFill>
              </a:rPr>
              <a:pPr/>
              <a:t>46</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2110737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solidFill>
                  <a:prstClr val="black"/>
                </a:solidFill>
              </a:rPr>
              <a:pPr/>
              <a:t>47</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2110737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solidFill>
                  <a:prstClr val="black"/>
                </a:solidFill>
              </a:rPr>
              <a:pPr/>
              <a:t>48</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2110737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solidFill>
                  <a:prstClr val="black"/>
                </a:solidFill>
              </a:rPr>
              <a:pPr/>
              <a:t>49</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2110737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solidFill>
                  <a:prstClr val="black"/>
                </a:solidFill>
              </a:rPr>
              <a:pPr/>
              <a:t>50</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2110737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pPr/>
              <a:t>3</a:t>
            </a:fld>
            <a:endParaRPr lang="en-US" dirty="0"/>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1091813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solidFill>
                  <a:prstClr val="black"/>
                </a:solidFill>
              </a:rPr>
              <a:pPr/>
              <a:t>52</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1616482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Sandy</a:t>
            </a:r>
          </a:p>
          <a:p>
            <a:endParaRPr lang="en-US" dirty="0" smtClean="0"/>
          </a:p>
          <a:p>
            <a:r>
              <a:rPr lang="en-US" dirty="0" smtClean="0"/>
              <a:t>Rather than just flipping</a:t>
            </a:r>
            <a:r>
              <a:rPr lang="en-US" baseline="0" dirty="0" smtClean="0"/>
              <a:t> through the Guide, we’re going to present it in terms of ten tools that you can take away to lead your district and conferences.  As we discuss them there will be ready references to pages and diagrams that will allow you to follow along.</a:t>
            </a:r>
          </a:p>
          <a:p>
            <a:endParaRPr lang="en-US" baseline="0" dirty="0" smtClean="0"/>
          </a:p>
          <a:p>
            <a:r>
              <a:rPr lang="en-US" baseline="0" dirty="0" smtClean="0"/>
              <a:t>There are 10 of them.  Here are the first five.  They include Book of Discipline that tells us Who we Are; a description of our responsibilities that tell us what we do; a Mission Matrix to give us the focus of What we do; a Lay Servant Ministries System to assist in how we do it; a Brochure to aid in telling others.  </a:t>
            </a:r>
          </a:p>
          <a:p>
            <a:endParaRPr lang="en-US" baseline="0" dirty="0" smtClean="0"/>
          </a:p>
          <a:p>
            <a:r>
              <a:rPr lang="en-US" baseline="0" dirty="0" smtClean="0"/>
              <a:t>SLIDE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42CD505-71BF-4E34-9CF4-F0E8CD991C27}" type="slidenum">
              <a:rPr lang="en-US" smtClean="0"/>
              <a:pPr/>
              <a:t>4</a:t>
            </a:fld>
            <a:endParaRPr lang="en-US" dirty="0"/>
          </a:p>
        </p:txBody>
      </p:sp>
    </p:spTree>
    <p:extLst>
      <p:ext uri="{BB962C8B-B14F-4D97-AF65-F5344CB8AC3E}">
        <p14:creationId xmlns:p14="http://schemas.microsoft.com/office/powerpoint/2010/main" val="120155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Sandy</a:t>
            </a:r>
          </a:p>
          <a:p>
            <a:endParaRPr lang="en-US" dirty="0" smtClean="0"/>
          </a:p>
          <a:p>
            <a:r>
              <a:rPr lang="en-US" dirty="0" smtClean="0"/>
              <a:t>And the first</a:t>
            </a:r>
            <a:r>
              <a:rPr lang="en-US" baseline="0" dirty="0" smtClean="0"/>
              <a:t> tool</a:t>
            </a:r>
            <a:r>
              <a:rPr lang="en-US" dirty="0" smtClean="0"/>
              <a:t> is this</a:t>
            </a:r>
            <a:r>
              <a:rPr lang="en-US" baseline="0" dirty="0" smtClean="0"/>
              <a:t> month’s Book of Discipline, hot off the press.  It first and foremost defines who we are and what our ministry is.  </a:t>
            </a:r>
          </a:p>
          <a:p>
            <a:r>
              <a:rPr lang="en-US" baseline="0" dirty="0" smtClean="0"/>
              <a:t>Paragraph 266 describes who we are as Lay Servants.  First, we are professing members of a local church or charge, and we Lead, Care, Communicate, give our primary attention there.</a:t>
            </a:r>
          </a:p>
          <a:p>
            <a:endParaRPr lang="en-US" baseline="0" dirty="0" smtClean="0"/>
          </a:p>
          <a:p>
            <a:r>
              <a:rPr lang="en-US" baseline="0" dirty="0" smtClean="0"/>
              <a:t>Paragraphs 631.6 and 668 define who we are as leaders in our districts and conferences.  We are directors who form and lead committees tasked with calling, equipping and sending laity into the mission field.</a:t>
            </a:r>
          </a:p>
          <a:p>
            <a:endParaRPr lang="en-US" baseline="0" dirty="0" smtClean="0"/>
          </a:p>
          <a:p>
            <a:r>
              <a:rPr lang="en-US" baseline="0" dirty="0" smtClean="0"/>
              <a:t>So our first tool is the </a:t>
            </a:r>
            <a:r>
              <a:rPr lang="en-US" b="0" baseline="0" dirty="0" smtClean="0"/>
              <a:t>Book of Discipline.  I am going to call on Rick to talk about our next tool, Our </a:t>
            </a:r>
            <a:r>
              <a:rPr lang="en-US" b="0" baseline="0" dirty="0" err="1" smtClean="0"/>
              <a:t>Missional</a:t>
            </a:r>
            <a:r>
              <a:rPr lang="en-US" b="0" baseline="0" dirty="0" smtClean="0"/>
              <a:t> task.  Rick</a:t>
            </a:r>
          </a:p>
          <a:p>
            <a:endParaRPr lang="en-US" b="0" baseline="0" dirty="0" smtClean="0"/>
          </a:p>
          <a:p>
            <a:r>
              <a:rPr lang="en-US" b="0" baseline="0" dirty="0" smtClean="0"/>
              <a:t>SLIDE</a:t>
            </a:r>
            <a:endParaRPr lang="en-US" dirty="0" smtClean="0"/>
          </a:p>
          <a:p>
            <a:endParaRPr lang="en-US" dirty="0"/>
          </a:p>
        </p:txBody>
      </p:sp>
      <p:sp>
        <p:nvSpPr>
          <p:cNvPr id="4" name="Slide Number Placeholder 3"/>
          <p:cNvSpPr>
            <a:spLocks noGrp="1"/>
          </p:cNvSpPr>
          <p:nvPr>
            <p:ph type="sldNum" sz="quarter" idx="10"/>
          </p:nvPr>
        </p:nvSpPr>
        <p:spPr/>
        <p:txBody>
          <a:bodyPr/>
          <a:lstStyle/>
          <a:p>
            <a:fld id="{042CD505-71BF-4E34-9CF4-F0E8CD991C27}" type="slidenum">
              <a:rPr lang="en-US" smtClean="0"/>
              <a:pPr/>
              <a:t>5</a:t>
            </a:fld>
            <a:endParaRPr lang="en-US"/>
          </a:p>
        </p:txBody>
      </p:sp>
    </p:spTree>
    <p:extLst>
      <p:ext uri="{BB962C8B-B14F-4D97-AF65-F5344CB8AC3E}">
        <p14:creationId xmlns:p14="http://schemas.microsoft.com/office/powerpoint/2010/main" val="3907517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Sandy</a:t>
            </a:r>
          </a:p>
          <a:p>
            <a:endParaRPr lang="en-US" dirty="0" smtClean="0"/>
          </a:p>
          <a:p>
            <a:r>
              <a:rPr lang="en-US" dirty="0" smtClean="0"/>
              <a:t>Hear the word</a:t>
            </a:r>
            <a:r>
              <a:rPr lang="en-US" baseline="0" dirty="0" smtClean="0"/>
              <a:t> of God, of Jesus’ teaching: “When Jesus saw the crowds, he went up the mountain; and after he sat down, his disciples came to him.  Then he began to speak, and taught them..” Mt 5:1-2.  </a:t>
            </a:r>
          </a:p>
          <a:p>
            <a:endParaRPr lang="en-US" baseline="0" dirty="0" smtClean="0"/>
          </a:p>
          <a:p>
            <a:r>
              <a:rPr lang="en-US" baseline="0" dirty="0" smtClean="0"/>
              <a:t>Jesus did not send his disciples without the tools.  His command  to “Go” would have been empty without Jesus first equipping them with the tools needed for the task.  As leaders and directors, we stand in the place of Jesus, equipping our district directors, then the laity of the Body of Christ so that within their congregations within their communities, when they hear the Spirit urging them to “Go,” they will know they are equipped.  </a:t>
            </a:r>
          </a:p>
          <a:p>
            <a:endParaRPr lang="en-US" baseline="0" dirty="0" smtClean="0"/>
          </a:p>
          <a:p>
            <a:r>
              <a:rPr lang="en-US" baseline="0" dirty="0" smtClean="0"/>
              <a:t>Let us pray: …. Amen.</a:t>
            </a:r>
            <a:endParaRPr lang="en-US" dirty="0"/>
          </a:p>
        </p:txBody>
      </p:sp>
      <p:sp>
        <p:nvSpPr>
          <p:cNvPr id="4" name="Slide Number Placeholder 3"/>
          <p:cNvSpPr>
            <a:spLocks noGrp="1"/>
          </p:cNvSpPr>
          <p:nvPr>
            <p:ph type="sldNum" sz="quarter" idx="10"/>
          </p:nvPr>
        </p:nvSpPr>
        <p:spPr/>
        <p:txBody>
          <a:bodyPr/>
          <a:lstStyle/>
          <a:p>
            <a:fld id="{042CD505-71BF-4E34-9CF4-F0E8CD991C27}" type="slidenum">
              <a:rPr lang="en-US" smtClean="0"/>
              <a:pPr/>
              <a:t>7</a:t>
            </a:fld>
            <a:endParaRPr lang="en-US" dirty="0"/>
          </a:p>
        </p:txBody>
      </p:sp>
    </p:spTree>
    <p:extLst>
      <p:ext uri="{BB962C8B-B14F-4D97-AF65-F5344CB8AC3E}">
        <p14:creationId xmlns:p14="http://schemas.microsoft.com/office/powerpoint/2010/main" val="2304442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pPr/>
              <a:t>8</a:t>
            </a:fld>
            <a:endParaRPr lang="en-US" dirty="0"/>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1616482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pPr/>
              <a:t>9</a:t>
            </a:fld>
            <a:endParaRPr lang="en-US" dirty="0"/>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621159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1"/>
          </p:nvPr>
        </p:nvSpPr>
        <p:spPr/>
        <p:txBody>
          <a:bodyPr/>
          <a:lstStyle/>
          <a:p>
            <a:fld id="{DACAAEBC-6A78-43CA-9923-A34A53AAAAC6}" type="slidenum">
              <a:rPr lang="en-US" smtClean="0"/>
              <a:pPr/>
              <a:t>10</a:t>
            </a:fld>
            <a:endParaRPr lang="en-US" dirty="0"/>
          </a:p>
        </p:txBody>
      </p:sp>
      <p:sp>
        <p:nvSpPr>
          <p:cNvPr id="6" name="Footer Placeholder 5"/>
          <p:cNvSpPr>
            <a:spLocks noGrp="1"/>
          </p:cNvSpPr>
          <p:nvPr>
            <p:ph type="ftr" sz="quarter" idx="12"/>
          </p:nvPr>
        </p:nvSpPr>
        <p:spPr/>
        <p:txBody>
          <a:bodyPr/>
          <a:lstStyle/>
          <a:p>
            <a:r>
              <a:rPr lang="en-US" smtClean="0"/>
              <a:t>Lay Servant Ministries                                         South Carolina </a:t>
            </a:r>
            <a:endParaRPr lang="en-US" dirty="0"/>
          </a:p>
        </p:txBody>
      </p:sp>
    </p:spTree>
    <p:extLst>
      <p:ext uri="{BB962C8B-B14F-4D97-AF65-F5344CB8AC3E}">
        <p14:creationId xmlns:p14="http://schemas.microsoft.com/office/powerpoint/2010/main" val="621159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1F996F8-2239-4CBD-95D5-8211F50C13C8}"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847784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36F8F4-5EC1-47AA-8CDC-2A518F1390DE}"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233438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E2FE4E-3D50-40DF-B74F-150748B29AD7}"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6030523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088B24C-C09D-40B4-AD0D-B73D64BEACDC}"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485211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7DFA909F-E4A9-4CED-B212-7D972AE08C5F}"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6036986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12C262-D5B6-4D6B-A13A-0D80FF5E1342}"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598266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9802DA7-98FE-4B05-BC6E-50FC9FB7E7C5}"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781505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C8D92C-0840-482E-B483-B9154088A52B}" type="datetime1">
              <a:rPr lang="en-US" smtClean="0">
                <a:solidFill>
                  <a:prstClr val="white">
                    <a:tint val="75000"/>
                  </a:prstClr>
                </a:solidFill>
              </a:rPr>
              <a:t>4/22/2015</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4956748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D35B25-6E83-4B28-B621-1088A9866832}" type="datetime1">
              <a:rPr lang="en-US" smtClean="0">
                <a:solidFill>
                  <a:prstClr val="white">
                    <a:tint val="75000"/>
                  </a:prstClr>
                </a:solidFill>
              </a:rPr>
              <a:t>4/22/2015</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5983394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287B80-17E3-403B-BF56-DAFDD8C9058A}" type="datetime1">
              <a:rPr lang="en-US" smtClean="0">
                <a:solidFill>
                  <a:prstClr val="white">
                    <a:tint val="75000"/>
                  </a:prstClr>
                </a:solidFill>
              </a:rPr>
              <a:t>4/22/2015</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1598277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59DF27-4D0F-4F02-ABA1-DF3390CCEAA8}"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102316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ED4DE64B-F6E6-48A3-8AC4-EFA630F1E9B4}"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3969417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693733-6AB5-459D-9488-F57BB0EA1407}"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28355569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43DCA9-876A-46F5-8443-ED1E63BAA5A1}"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9967793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2CA4A8-EC2E-4FF2-85F2-73E1E9DB2E66}"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7781444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43F9DB3-6FF1-4261-BA5B-B437F55F25C6}"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7286963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F7A40FD7-4116-481D-AC4D-0C662025498A}"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9235823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150AC4-DBF6-4116-9C4E-4B42B0C5A6E7}"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121446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4DC8AF-5EC5-46FE-8057-408191FA95CA}"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0670337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2B7655-942E-408D-B815-12424CCD2ACE}" type="datetime1">
              <a:rPr lang="en-US" smtClean="0">
                <a:solidFill>
                  <a:prstClr val="white">
                    <a:tint val="75000"/>
                  </a:prstClr>
                </a:solidFill>
              </a:rPr>
              <a:t>4/22/2015</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384397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8BD92F-8853-4D24-9862-D73AF9CC00ED}" type="datetime1">
              <a:rPr lang="en-US" smtClean="0">
                <a:solidFill>
                  <a:prstClr val="white">
                    <a:tint val="75000"/>
                  </a:prstClr>
                </a:solidFill>
              </a:rPr>
              <a:t>4/22/2015</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3340367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1DDA6-0DB8-4F80-9C50-B81467F6D33E}" type="datetime1">
              <a:rPr lang="en-US" smtClean="0">
                <a:solidFill>
                  <a:prstClr val="white">
                    <a:tint val="75000"/>
                  </a:prstClr>
                </a:solidFill>
              </a:rPr>
              <a:t>4/22/2015</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526427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B21DC9-3557-4CCF-B17C-F1756F679414}"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2508088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5127E4-5274-4F2E-8407-E4A622C9EF19}"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7042397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F64DCF-04F0-459E-8FFB-03F321880C69}"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273099247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490E55-6358-4C59-8E15-169BBA14037F}"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9015363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1CB39E-8710-4BE2-AF09-DBC596CD1EA5}"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1077955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2D26C9D-9D9F-46BF-9EEF-9F2335AB94A2}"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7869934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7C8AE81A-899C-42B8-9E2F-856107415469}"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84217663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776D8E-44CA-4CB7-8F4D-A8DE82E05416}"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7984111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7382A69-6B50-4824-A38D-26B34A5D8A87}"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1349517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57F3D4-7393-412F-9472-D4324372EAB9}" type="datetime1">
              <a:rPr lang="en-US" smtClean="0">
                <a:solidFill>
                  <a:prstClr val="white">
                    <a:tint val="75000"/>
                  </a:prstClr>
                </a:solidFill>
              </a:rPr>
              <a:t>4/22/2015</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7503254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5C5C3F-D67A-4E1E-9D47-6755B7B9F4C3}" type="datetime1">
              <a:rPr lang="en-US" smtClean="0">
                <a:solidFill>
                  <a:prstClr val="white">
                    <a:tint val="75000"/>
                  </a:prstClr>
                </a:solidFill>
              </a:rPr>
              <a:t>4/22/2015</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5126619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104CF6-141D-47E2-A519-54B1DEF5A97F}"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4821443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BA333-D06A-45A9-812C-77357E25481E}" type="datetime1">
              <a:rPr lang="en-US" smtClean="0">
                <a:solidFill>
                  <a:prstClr val="white">
                    <a:tint val="75000"/>
                  </a:prstClr>
                </a:solidFill>
              </a:rPr>
              <a:t>4/22/2015</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2109618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2E7FE9-2461-4E7A-95C7-FC314560BC96}"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4496566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81C2D7-635D-4DA4-80AF-709357A3986A}"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126986831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950EE1-23FD-48E1-9FFA-832B0E46D91F}"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3222017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16905-B927-472B-9CB1-DACF23BF3945}"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8675017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5FB75E-AFEB-47B0-96A9-A2CE88A0F53F}"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5443097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9E200F75-AEB6-4B9F-93A7-A998D6495DE0}"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5297550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752F97-0C30-48C9-BF2E-C79738658EAD}"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4201511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C9A5E0-BFBC-49FE-BC35-1095C4796C25}"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2837870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9078AF-2363-4C73-A416-CC47C7BF8081}" type="datetime1">
              <a:rPr lang="en-US" smtClean="0">
                <a:solidFill>
                  <a:prstClr val="white">
                    <a:tint val="75000"/>
                  </a:prstClr>
                </a:solidFill>
              </a:rPr>
              <a:t>4/22/2015</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3102411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341F10-5BC1-4EA3-80F7-FDE8F4D01861}" type="datetime1">
              <a:rPr lang="en-US" smtClean="0">
                <a:solidFill>
                  <a:prstClr val="white">
                    <a:tint val="75000"/>
                  </a:prstClr>
                </a:solidFill>
              </a:rPr>
              <a:t>4/22/2015</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6515734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60958A-A165-490A-BC36-45AF07CC81A3}" type="datetime1">
              <a:rPr lang="en-US" smtClean="0">
                <a:solidFill>
                  <a:prstClr val="white">
                    <a:tint val="75000"/>
                  </a:prstClr>
                </a:solidFill>
              </a:rPr>
              <a:t>4/22/2015</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9529190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67546F-D7AE-40B0-A14E-A62EE9420FED}" type="datetime1">
              <a:rPr lang="en-US" smtClean="0">
                <a:solidFill>
                  <a:prstClr val="white">
                    <a:tint val="75000"/>
                  </a:prstClr>
                </a:solidFill>
              </a:rPr>
              <a:t>4/22/2015</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16567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1454B-5AD4-47E4-AF11-79881A056C3D}"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484674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B89340-92A1-4E49-A329-021512599D3E}"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119841151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B95674-7D8C-401F-ABA1-CE1A0322B923}"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6054343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BB2EA3-5AD9-46EF-853E-29D03F2B2DA3}"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2759530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1395233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887CAE-2461-46C5-A626-AED7855B6514}" type="datetime1">
              <a:rPr lang="en-US" smtClean="0">
                <a:solidFill>
                  <a:prstClr val="white">
                    <a:tint val="75000"/>
                  </a:prstClr>
                </a:solidFill>
              </a:rPr>
              <a:t>4/22/2015</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971541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C57C996D-DE8A-477A-B511-D2227D95539D}"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4824954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EFF3F8-35CB-482F-98A6-BB9E049A31A3}"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6407086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BE343E-BCE5-445E-897A-40EAA4E3C82B}" type="datetime1">
              <a:rPr lang="en-US" smtClean="0">
                <a:solidFill>
                  <a:prstClr val="white">
                    <a:tint val="75000"/>
                  </a:prstClr>
                </a:solidFill>
              </a:rPr>
              <a:t>4/22/2015</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18136012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ACEBF99-FBB3-4728-9DBA-BF9304F276E6}"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468842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CED623-10BD-43DD-9A09-31BD31EF970D}" type="datetime1">
              <a:rPr lang="en-US" smtClean="0">
                <a:solidFill>
                  <a:prstClr val="white">
                    <a:tint val="75000"/>
                  </a:prstClr>
                </a:solidFill>
              </a:rPr>
              <a:t>4/22/2015</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9702654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C9201F-98CF-45AD-8C60-625A9E09BF06}" type="datetime1">
              <a:rPr lang="en-US" smtClean="0">
                <a:solidFill>
                  <a:prstClr val="white">
                    <a:tint val="75000"/>
                  </a:prstClr>
                </a:solidFill>
              </a:rPr>
              <a:t>4/22/2015</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945029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6CD5BF-38B1-467C-A816-6DFF69B6B417}" type="datetime1">
              <a:rPr lang="en-US" smtClean="0">
                <a:solidFill>
                  <a:prstClr val="white">
                    <a:tint val="75000"/>
                  </a:prstClr>
                </a:solidFill>
              </a:rPr>
              <a:t>4/22/2015</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7664185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CC9A7B-AFA7-4C56-855C-AF0A09162365}"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25669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BE6B55-3440-4522-8C4E-2AE697006AF7}"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426591652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021E0B-E86B-4907-81C1-D8455F94C8A9}"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29251953"/>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4D5A4F-9D5D-4A40-A05B-3CCE5CCDD237}"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423847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F93DAD-970C-4732-9A80-991200F67E84}" type="datetime1">
              <a:rPr lang="en-US" smtClean="0">
                <a:solidFill>
                  <a:prstClr val="white">
                    <a:tint val="75000"/>
                  </a:prstClr>
                </a:solidFill>
              </a:rPr>
              <a:t>4/22/2015</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2987697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DFAB65-F48B-489C-A293-084828FC90ED}"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301889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711539-4EAB-4E1C-854D-F9533A8A98B1}" type="datetime1">
              <a:rPr lang="en-US" smtClean="0">
                <a:solidFill>
                  <a:prstClr val="white">
                    <a:tint val="75000"/>
                  </a:prstClr>
                </a:solidFill>
              </a:rPr>
              <a:t>4/22/2015</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extLst>
      <p:ext uri="{BB962C8B-B14F-4D97-AF65-F5344CB8AC3E}">
        <p14:creationId xmlns:p14="http://schemas.microsoft.com/office/powerpoint/2010/main" val="333737637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0628D6C8-C6F8-4859-96EA-0544B679F0E5}"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1874617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sldNum="0" hdr="0" ftr="0" dt="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65769C98-A696-4D1B-9CEE-1E3CF702BFB9}"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44456685"/>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sldNum="0" hdr="0" ftr="0" dt="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9863B7C1-71CE-4F79-876B-00245CBAF314}"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53905287"/>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hf sldNum="0" hdr="0" ftr="0" dt="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3B116397-FBC1-4EEE-9967-66D2EC1B9FD4}"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06986487"/>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par>
    </p:tnLst>
  </p:timing>
  <p:hf sldNum="0" hdr="0" ftr="0" dt="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B57836B4-22A4-491D-A72B-7B87E84B1AE8}"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94194738"/>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hf sldNum="0" hdr="0" ftr="0" dt="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15887CAE-2461-46C5-A626-AED7855B6514}" type="datetime1">
              <a:rPr lang="en-US" smtClean="0">
                <a:solidFill>
                  <a:prstClr val="white">
                    <a:tint val="75000"/>
                  </a:prstClr>
                </a:solidFill>
              </a:rPr>
              <a:t>4/22/2015</a:t>
            </a:fld>
            <a:endParaRPr lang="en-US" dirty="0">
              <a:solidFill>
                <a:prstClr val="white">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486E746F-7B04-4A81-9C2C-79E6592F2EBE}" type="slidenum">
              <a:rPr lang="en-US" smtClean="0">
                <a:solidFill>
                  <a:prstClr val="white">
                    <a:tint val="75000"/>
                  </a:prstClr>
                </a:solidFill>
              </a:rPr>
              <a:pPr/>
              <a:t>‹#›</a:t>
            </a:fld>
            <a:endParaRPr lang="en-US" dirty="0">
              <a:solidFill>
                <a:prstClr val="white">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87094346"/>
      </p:ext>
    </p:extLst>
  </p:cSld>
  <p:clrMap bg1="dk1" tx1="lt1" bg2="dk2" tx2="lt2" accent1="accent1" accent2="accent2" accent3="accent3" accent4="accent4" accent5="accent5" accent6="accent6" hlink="hlink" folHlink="folHlink"/>
  <p:sldLayoutIdLst>
    <p:sldLayoutId id="2147483757" r:id="rId1"/>
    <p:sldLayoutId id="2147483768"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iming>
    <p:tnLst>
      <p:par>
        <p:cTn id="1" dur="indefinite" restart="never" nodeType="tmRoot"/>
      </p:par>
    </p:tnLst>
  </p:timing>
  <p:hf sldNum="0" hdr="0" ftr="0" dt="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3.xml"/><Relationship Id="rId1" Type="http://schemas.openxmlformats.org/officeDocument/2006/relationships/vmlDrawing" Target="../drawings/vmlDrawing1.vml"/><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9.xml"/><Relationship Id="rId1" Type="http://schemas.openxmlformats.org/officeDocument/2006/relationships/vmlDrawing" Target="../drawings/vmlDrawing2.vml"/><Relationship Id="rId4" Type="http://schemas.openxmlformats.org/officeDocument/2006/relationships/image" Target="../media/image34.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5.xml"/><Relationship Id="rId4" Type="http://schemas.openxmlformats.org/officeDocument/2006/relationships/image" Target="../media/image11.jpeg"/></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image" Target="../media/image7.jpeg"/><Relationship Id="rId5" Type="http://schemas.openxmlformats.org/officeDocument/2006/relationships/image" Target="../media/image6.gif"/><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43.emf"/><Relationship Id="rId4" Type="http://schemas.openxmlformats.org/officeDocument/2006/relationships/oleObject" Target="../embeddings/oleObject2.bin"/></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58.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58.xml"/><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58.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yServMin_med.jpg"/>
          <p:cNvPicPr>
            <a:picLocks noChangeAspect="1"/>
          </p:cNvPicPr>
          <p:nvPr/>
        </p:nvPicPr>
        <p:blipFill>
          <a:blip r:embed="rId3" cstate="print"/>
          <a:stretch>
            <a:fillRect/>
          </a:stretch>
        </p:blipFill>
        <p:spPr>
          <a:xfrm>
            <a:off x="2057400" y="0"/>
            <a:ext cx="4838212" cy="4716749"/>
          </a:xfrm>
          <a:prstGeom prst="rect">
            <a:avLst/>
          </a:prstGeom>
          <a:ln>
            <a:noFill/>
          </a:ln>
          <a:effectLst>
            <a:outerShdw blurRad="292100" dist="139700" dir="2700000" algn="tl" rotWithShape="0">
              <a:srgbClr val="333333">
                <a:alpha val="65000"/>
              </a:srgbClr>
            </a:outerShdw>
          </a:effectLst>
        </p:spPr>
      </p:pic>
      <p:sp>
        <p:nvSpPr>
          <p:cNvPr id="7" name="Subtitle 6"/>
          <p:cNvSpPr>
            <a:spLocks noGrp="1"/>
          </p:cNvSpPr>
          <p:nvPr>
            <p:ph type="subTitle" idx="1"/>
          </p:nvPr>
        </p:nvSpPr>
        <p:spPr>
          <a:xfrm>
            <a:off x="6417" y="4716749"/>
            <a:ext cx="9144000" cy="685800"/>
          </a:xfrm>
          <a:solidFill>
            <a:srgbClr val="631601">
              <a:alpha val="74902"/>
            </a:srgbClr>
          </a:solidFill>
        </p:spPr>
        <p:txBody>
          <a:bodyPr>
            <a:normAutofit/>
          </a:bodyPr>
          <a:lstStyle/>
          <a:p>
            <a:pPr algn="ctr"/>
            <a:r>
              <a:rPr lang="en-US" sz="2800" b="1" dirty="0" smtClean="0">
                <a:latin typeface="Arial Black" panose="020B0A04020102020204" pitchFamily="34" charset="0"/>
              </a:rPr>
              <a:t>SOUTH CAROLINA CONFERENCE</a:t>
            </a:r>
            <a:endParaRPr lang="en-US" sz="2800" b="1" dirty="0">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913" y="1023662"/>
            <a:ext cx="7125113" cy="924475"/>
          </a:xfrm>
        </p:spPr>
        <p:txBody>
          <a:bodyPr/>
          <a:lstStyle/>
          <a:p>
            <a:pPr algn="ctr"/>
            <a:r>
              <a:rPr lang="en-US" sz="3600" b="1" dirty="0" smtClean="0">
                <a:solidFill>
                  <a:schemeClr val="bg1"/>
                </a:solidFill>
                <a:latin typeface="Arial Black" panose="020B0A04020102020204" pitchFamily="34" charset="0"/>
              </a:rPr>
              <a:t>Local Church Lay Servant:</a:t>
            </a:r>
            <a:endParaRPr lang="en-US" sz="3600" b="1" dirty="0">
              <a:solidFill>
                <a:schemeClr val="bg1"/>
              </a:solidFill>
              <a:latin typeface="Arial Black" panose="020B0A04020102020204" pitchFamily="34" charset="0"/>
            </a:endParaRPr>
          </a:p>
        </p:txBody>
      </p:sp>
      <p:sp>
        <p:nvSpPr>
          <p:cNvPr id="8" name="Content Placeholder 4"/>
          <p:cNvSpPr>
            <a:spLocks noGrp="1"/>
          </p:cNvSpPr>
          <p:nvPr>
            <p:ph idx="1"/>
          </p:nvPr>
        </p:nvSpPr>
        <p:spPr>
          <a:xfrm>
            <a:off x="356831" y="2362200"/>
            <a:ext cx="8308848" cy="3505200"/>
          </a:xfrm>
        </p:spPr>
        <p:txBody>
          <a:bodyPr>
            <a:normAutofit fontScale="92500" lnSpcReduction="10000"/>
          </a:bodyPr>
          <a:lstStyle/>
          <a:p>
            <a:pPr algn="just">
              <a:buNone/>
            </a:pPr>
            <a:r>
              <a:rPr lang="en-US" dirty="0" smtClean="0"/>
              <a:t>	</a:t>
            </a:r>
            <a:r>
              <a:rPr lang="en-US" sz="2800" b="1" dirty="0" smtClean="0">
                <a:solidFill>
                  <a:schemeClr val="bg1"/>
                </a:solidFill>
                <a:latin typeface="Arial Black" panose="020B0A04020102020204" pitchFamily="34" charset="0"/>
              </a:rPr>
              <a:t>Through c</a:t>
            </a:r>
            <a:r>
              <a:rPr lang="en-US" sz="2800" b="1" dirty="0" smtClean="0">
                <a:solidFill>
                  <a:schemeClr val="bg1"/>
                </a:solidFill>
                <a:latin typeface="Arial Black" panose="020B0A04020102020204" pitchFamily="34" charset="0"/>
              </a:rPr>
              <a:t>ontinued </a:t>
            </a:r>
            <a:r>
              <a:rPr lang="en-US" sz="2800" b="1" dirty="0" smtClean="0">
                <a:solidFill>
                  <a:schemeClr val="bg1"/>
                </a:solidFill>
                <a:latin typeface="Arial Black" panose="020B0A04020102020204" pitchFamily="34" charset="0"/>
              </a:rPr>
              <a:t>study and training, a local church lay servant should prepare to undertake one or more of the following functions giving primary attention to service within the local church or charge.</a:t>
            </a:r>
          </a:p>
          <a:p>
            <a:pPr algn="just">
              <a:buNone/>
            </a:pPr>
            <a:endParaRPr lang="en-US" sz="2800" b="1" dirty="0">
              <a:solidFill>
                <a:schemeClr val="bg1"/>
              </a:solidFill>
              <a:latin typeface="Arial Black" panose="020B0A04020102020204" pitchFamily="34" charset="0"/>
            </a:endParaRPr>
          </a:p>
          <a:p>
            <a:pPr algn="ctr">
              <a:buNone/>
            </a:pPr>
            <a:r>
              <a:rPr lang="en-US" sz="2800" b="1" dirty="0" smtClean="0">
                <a:solidFill>
                  <a:schemeClr val="bg1"/>
                </a:solidFill>
                <a:latin typeface="Arial Black" panose="020B0A04020102020204" pitchFamily="34" charset="0"/>
              </a:rPr>
              <a:t>Upon </a:t>
            </a:r>
            <a:r>
              <a:rPr lang="en-US" sz="2800" b="1" dirty="0">
                <a:solidFill>
                  <a:schemeClr val="bg1"/>
                </a:solidFill>
                <a:latin typeface="Arial Black" panose="020B0A04020102020204" pitchFamily="34" charset="0"/>
              </a:rPr>
              <a:t>the request of </a:t>
            </a:r>
            <a:r>
              <a:rPr lang="en-US" sz="2800" b="1" dirty="0" smtClean="0">
                <a:solidFill>
                  <a:schemeClr val="bg1"/>
                </a:solidFill>
                <a:latin typeface="Arial Black" panose="020B0A04020102020204" pitchFamily="34" charset="0"/>
              </a:rPr>
              <a:t>the Pastor, the Local Church Lay Servant:</a:t>
            </a:r>
          </a:p>
          <a:p>
            <a:pPr marL="0" indent="0" algn="just">
              <a:buNone/>
            </a:pPr>
            <a:endParaRPr lang="en-US" b="1" dirty="0">
              <a:solidFill>
                <a:schemeClr val="bg1"/>
              </a:solidFill>
              <a:latin typeface="Arial Black" panose="020B0A04020102020204" pitchFamily="34" charset="0"/>
            </a:endParaRPr>
          </a:p>
        </p:txBody>
      </p:sp>
      <p:pic>
        <p:nvPicPr>
          <p:cNvPr id="6" name="Picture 5" descr="LayServMin_med.jpg"/>
          <p:cNvPicPr>
            <a:picLocks noChangeAspect="1"/>
          </p:cNvPicPr>
          <p:nvPr/>
        </p:nvPicPr>
        <p:blipFill>
          <a:blip r:embed="rId3" cstate="print"/>
          <a:stretch>
            <a:fillRect/>
          </a:stretch>
        </p:blipFill>
        <p:spPr>
          <a:xfrm>
            <a:off x="356831" y="762000"/>
            <a:ext cx="1485082" cy="1447800"/>
          </a:xfrm>
          <a:prstGeom prst="rect">
            <a:avLst/>
          </a:prstGeom>
        </p:spPr>
      </p:pic>
    </p:spTree>
    <p:extLst>
      <p:ext uri="{BB962C8B-B14F-4D97-AF65-F5344CB8AC3E}">
        <p14:creationId xmlns:p14="http://schemas.microsoft.com/office/powerpoint/2010/main" val="35670185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053" y="0"/>
            <a:ext cx="6935893" cy="6858000"/>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4114800"/>
            <a:ext cx="9242426"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887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707"/>
            <a:ext cx="9144000" cy="6402586"/>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98" y="4191893"/>
            <a:ext cx="96139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0282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 y="0"/>
            <a:ext cx="9143427" cy="6472327"/>
          </a:xfrm>
          <a:prstGeom prst="rect">
            <a:avLst/>
          </a:prstGeo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39941"/>
            <a:ext cx="9255126"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1835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744"/>
            <a:ext cx="9144000" cy="6094512"/>
          </a:xfrm>
          <a:prstGeom prst="rect">
            <a:avLst/>
          </a:prstGeo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4" y="3657600"/>
            <a:ext cx="91440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1406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75468" cy="6456162"/>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22" y="3505200"/>
            <a:ext cx="9144000"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3363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913" y="1023662"/>
            <a:ext cx="7125113" cy="924475"/>
          </a:xfrm>
        </p:spPr>
        <p:txBody>
          <a:bodyPr/>
          <a:lstStyle/>
          <a:p>
            <a:pPr algn="ctr"/>
            <a:r>
              <a:rPr lang="en-US" sz="3600" b="1" dirty="0" smtClean="0">
                <a:solidFill>
                  <a:schemeClr val="bg1"/>
                </a:solidFill>
                <a:latin typeface="Arial Black" panose="020B0A04020102020204" pitchFamily="34" charset="0"/>
              </a:rPr>
              <a:t>Local Church Lay Servant:</a:t>
            </a:r>
            <a:endParaRPr lang="en-US" sz="3600" b="1" dirty="0">
              <a:solidFill>
                <a:schemeClr val="bg1"/>
              </a:solidFill>
              <a:latin typeface="Arial Black" panose="020B0A04020102020204" pitchFamily="34" charset="0"/>
            </a:endParaRPr>
          </a:p>
        </p:txBody>
      </p:sp>
      <p:sp>
        <p:nvSpPr>
          <p:cNvPr id="10" name="Content Placeholder 4"/>
          <p:cNvSpPr>
            <a:spLocks noGrp="1"/>
          </p:cNvSpPr>
          <p:nvPr>
            <p:ph idx="1"/>
          </p:nvPr>
        </p:nvSpPr>
        <p:spPr>
          <a:xfrm>
            <a:off x="325549" y="2514600"/>
            <a:ext cx="8459910" cy="2895600"/>
          </a:xfrm>
        </p:spPr>
        <p:txBody>
          <a:bodyPr>
            <a:normAutofit fontScale="40000" lnSpcReduction="20000"/>
          </a:bodyPr>
          <a:lstStyle/>
          <a:p>
            <a:pPr algn="just">
              <a:buNone/>
            </a:pPr>
            <a:r>
              <a:rPr lang="en-US" dirty="0" smtClean="0"/>
              <a:t>	</a:t>
            </a:r>
          </a:p>
          <a:p>
            <a:pPr algn="just">
              <a:buNone/>
            </a:pPr>
            <a:endParaRPr lang="en-US" dirty="0" smtClean="0"/>
          </a:p>
          <a:p>
            <a:pPr algn="just">
              <a:buNone/>
            </a:pPr>
            <a:r>
              <a:rPr lang="en-US" sz="6000" dirty="0" smtClean="0"/>
              <a:t>	</a:t>
            </a:r>
            <a:r>
              <a:rPr lang="en-US" sz="9000" b="1" dirty="0" smtClean="0">
                <a:solidFill>
                  <a:schemeClr val="bg1"/>
                </a:solidFill>
                <a:latin typeface="Arial Black" panose="020B0A04020102020204" pitchFamily="34" charset="0"/>
              </a:rPr>
              <a:t>To be designated as a local church lay servant, a church member must complete the following procedure:</a:t>
            </a:r>
          </a:p>
          <a:p>
            <a:pPr algn="just">
              <a:buNone/>
            </a:pPr>
            <a:endParaRPr lang="en-US" sz="5100" dirty="0" smtClean="0"/>
          </a:p>
          <a:p>
            <a:pPr algn="just">
              <a:buNone/>
            </a:pPr>
            <a:endParaRPr lang="en-US" dirty="0"/>
          </a:p>
        </p:txBody>
      </p:sp>
      <p:pic>
        <p:nvPicPr>
          <p:cNvPr id="6" name="Picture 5" descr="LayServMin_med.jpg"/>
          <p:cNvPicPr>
            <a:picLocks noChangeAspect="1"/>
          </p:cNvPicPr>
          <p:nvPr/>
        </p:nvPicPr>
        <p:blipFill>
          <a:blip r:embed="rId3" cstate="print"/>
          <a:stretch>
            <a:fillRect/>
          </a:stretch>
        </p:blipFill>
        <p:spPr>
          <a:xfrm>
            <a:off x="356831" y="762000"/>
            <a:ext cx="1485082" cy="1447800"/>
          </a:xfrm>
          <a:prstGeom prst="rect">
            <a:avLst/>
          </a:prstGeom>
        </p:spPr>
      </p:pic>
    </p:spTree>
    <p:extLst>
      <p:ext uri="{BB962C8B-B14F-4D97-AF65-F5344CB8AC3E}">
        <p14:creationId xmlns:p14="http://schemas.microsoft.com/office/powerpoint/2010/main" val="32864056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913" y="1023662"/>
            <a:ext cx="7125113" cy="924475"/>
          </a:xfrm>
        </p:spPr>
        <p:txBody>
          <a:bodyPr/>
          <a:lstStyle/>
          <a:p>
            <a:pPr algn="ctr"/>
            <a:r>
              <a:rPr lang="en-US" sz="3600" b="1" dirty="0" smtClean="0">
                <a:solidFill>
                  <a:schemeClr val="bg1"/>
                </a:solidFill>
                <a:latin typeface="Arial Black" panose="020B0A04020102020204" pitchFamily="34" charset="0"/>
              </a:rPr>
              <a:t>Local Church Lay Servant:</a:t>
            </a:r>
            <a:endParaRPr lang="en-US" sz="3600" b="1" dirty="0">
              <a:solidFill>
                <a:schemeClr val="bg1"/>
              </a:solidFill>
              <a:latin typeface="Arial Black" panose="020B0A04020102020204" pitchFamily="34" charset="0"/>
            </a:endParaRPr>
          </a:p>
        </p:txBody>
      </p:sp>
      <p:sp>
        <p:nvSpPr>
          <p:cNvPr id="10" name="Content Placeholder 4"/>
          <p:cNvSpPr>
            <a:spLocks noGrp="1"/>
          </p:cNvSpPr>
          <p:nvPr>
            <p:ph idx="1"/>
          </p:nvPr>
        </p:nvSpPr>
        <p:spPr>
          <a:xfrm>
            <a:off x="356831" y="2286000"/>
            <a:ext cx="8459910" cy="3200400"/>
          </a:xfrm>
        </p:spPr>
        <p:txBody>
          <a:bodyPr>
            <a:normAutofit fontScale="40000" lnSpcReduction="20000"/>
          </a:bodyPr>
          <a:lstStyle/>
          <a:p>
            <a:pPr algn="just">
              <a:buNone/>
            </a:pPr>
            <a:r>
              <a:rPr lang="en-US" dirty="0" smtClean="0"/>
              <a:t>	</a:t>
            </a:r>
          </a:p>
          <a:p>
            <a:pPr algn="just">
              <a:buNone/>
            </a:pPr>
            <a:endParaRPr lang="en-US" dirty="0" smtClean="0"/>
          </a:p>
          <a:p>
            <a:pPr lvl="1" algn="just">
              <a:buClrTx/>
              <a:buFont typeface="Wingdings" panose="05000000000000000000" pitchFamily="2" charset="2"/>
              <a:buChar char="v"/>
            </a:pPr>
            <a:r>
              <a:rPr lang="en-US" sz="7800" b="1" u="sng" dirty="0" smtClean="0">
                <a:solidFill>
                  <a:schemeClr val="bg1"/>
                </a:solidFill>
                <a:latin typeface="Arial Black" panose="020B0A04020102020204" pitchFamily="34" charset="0"/>
              </a:rPr>
              <a:t>Requirements</a:t>
            </a:r>
            <a:r>
              <a:rPr lang="en-US" sz="7800" b="1" dirty="0" smtClean="0">
                <a:solidFill>
                  <a:schemeClr val="bg1"/>
                </a:solidFill>
                <a:latin typeface="Arial Black" panose="020B0A04020102020204" pitchFamily="34" charset="0"/>
              </a:rPr>
              <a:t>:</a:t>
            </a:r>
          </a:p>
          <a:p>
            <a:pPr marL="914400" lvl="2" indent="0" algn="just">
              <a:buClrTx/>
              <a:buNone/>
            </a:pPr>
            <a:r>
              <a:rPr lang="en-US" sz="7600" b="1" dirty="0" smtClean="0">
                <a:solidFill>
                  <a:schemeClr val="bg1"/>
                </a:solidFill>
                <a:latin typeface="Arial Black" panose="020B0A04020102020204" pitchFamily="34" charset="0"/>
              </a:rPr>
              <a:t>“Complete and submit an application to the Pastor, the Church </a:t>
            </a:r>
            <a:r>
              <a:rPr lang="en-US" sz="7600" b="1" dirty="0">
                <a:solidFill>
                  <a:schemeClr val="bg1"/>
                </a:solidFill>
                <a:latin typeface="Arial Black" panose="020B0A04020102020204" pitchFamily="34" charset="0"/>
              </a:rPr>
              <a:t>C</a:t>
            </a:r>
            <a:r>
              <a:rPr lang="en-US" sz="7600" b="1" dirty="0" smtClean="0">
                <a:solidFill>
                  <a:schemeClr val="bg1"/>
                </a:solidFill>
                <a:latin typeface="Arial Black" panose="020B0A04020102020204" pitchFamily="34" charset="0"/>
              </a:rPr>
              <a:t>ouncil (or the Charge Conference) and to the District Superintendent for approval.”</a:t>
            </a:r>
            <a:endParaRPr lang="en-US" sz="7600" b="1" dirty="0">
              <a:solidFill>
                <a:schemeClr val="bg1"/>
              </a:solidFill>
              <a:latin typeface="Arial Black" panose="020B0A04020102020204" pitchFamily="34" charset="0"/>
            </a:endParaRPr>
          </a:p>
          <a:p>
            <a:pPr algn="just">
              <a:buNone/>
            </a:pPr>
            <a:endParaRPr lang="en-US" sz="5100" dirty="0" smtClean="0"/>
          </a:p>
          <a:p>
            <a:pPr algn="just">
              <a:buNone/>
            </a:pPr>
            <a:endParaRPr lang="en-US" dirty="0"/>
          </a:p>
        </p:txBody>
      </p:sp>
      <p:pic>
        <p:nvPicPr>
          <p:cNvPr id="6" name="Picture 5" descr="LayServMin_med.jpg"/>
          <p:cNvPicPr>
            <a:picLocks noChangeAspect="1"/>
          </p:cNvPicPr>
          <p:nvPr/>
        </p:nvPicPr>
        <p:blipFill>
          <a:blip r:embed="rId3" cstate="print"/>
          <a:stretch>
            <a:fillRect/>
          </a:stretch>
        </p:blipFill>
        <p:spPr>
          <a:xfrm>
            <a:off x="356831" y="762000"/>
            <a:ext cx="1485082" cy="1447800"/>
          </a:xfrm>
          <a:prstGeom prst="rect">
            <a:avLst/>
          </a:prstGeom>
        </p:spPr>
      </p:pic>
    </p:spTree>
    <p:extLst>
      <p:ext uri="{BB962C8B-B14F-4D97-AF65-F5344CB8AC3E}">
        <p14:creationId xmlns:p14="http://schemas.microsoft.com/office/powerpoint/2010/main" val="18224471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4" name="Subtitle 2"/>
          <p:cNvSpPr txBox="1">
            <a:spLocks/>
          </p:cNvSpPr>
          <p:nvPr/>
        </p:nvSpPr>
        <p:spPr>
          <a:xfrm>
            <a:off x="12032" y="3962400"/>
            <a:ext cx="9144000" cy="2362200"/>
          </a:xfrm>
          <a:prstGeom prst="rect">
            <a:avLst/>
          </a:prstGeom>
          <a:solidFill>
            <a:srgbClr val="262626">
              <a:alpha val="54902"/>
            </a:srgbClr>
          </a:solidFill>
        </p:spPr>
        <p:txBody>
          <a:bodyPr>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endParaRPr lang="en-US" dirty="0" smtClean="0"/>
          </a:p>
          <a:p>
            <a:pPr marL="0" indent="0" algn="ctr">
              <a:buNone/>
            </a:pPr>
            <a:r>
              <a:rPr lang="en-US" sz="3600" b="1" dirty="0">
                <a:latin typeface="Arial Black" panose="020B0A04020102020204" pitchFamily="34" charset="0"/>
              </a:rPr>
              <a:t>Complete the </a:t>
            </a:r>
            <a:r>
              <a:rPr lang="en-US" sz="3600" b="1" dirty="0" smtClean="0">
                <a:latin typeface="Arial Black" panose="020B0A04020102020204" pitchFamily="34" charset="0"/>
              </a:rPr>
              <a:t>10-hour </a:t>
            </a:r>
            <a:r>
              <a:rPr lang="en-US" sz="3600" b="1" dirty="0">
                <a:latin typeface="Arial Black" panose="020B0A04020102020204" pitchFamily="34" charset="0"/>
              </a:rPr>
              <a:t>Basic Lay Servant class</a:t>
            </a:r>
            <a:r>
              <a:rPr lang="en-US" sz="3600" b="1" dirty="0" smtClean="0">
                <a:latin typeface="Arial Black" panose="020B0A04020102020204" pitchFamily="34" charset="0"/>
              </a:rPr>
              <a:t>.</a:t>
            </a:r>
            <a:endParaRPr lang="en-US" sz="3600" b="1" dirty="0">
              <a:latin typeface="Arial Black" panose="020B0A04020102020204" pitchFamily="34" charset="0"/>
            </a:endParaRPr>
          </a:p>
        </p:txBody>
      </p:sp>
    </p:spTree>
    <p:extLst>
      <p:ext uri="{BB962C8B-B14F-4D97-AF65-F5344CB8AC3E}">
        <p14:creationId xmlns:p14="http://schemas.microsoft.com/office/powerpoint/2010/main" val="1371626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2000" t="2000" r="-5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1797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 t="9439" r="23402" b="10575"/>
          <a:stretch/>
        </p:blipFill>
        <p:spPr bwMode="auto">
          <a:xfrm>
            <a:off x="76200" y="228600"/>
            <a:ext cx="8920961" cy="5831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91059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553967943"/>
              </p:ext>
            </p:extLst>
          </p:nvPr>
        </p:nvGraphicFramePr>
        <p:xfrm>
          <a:off x="0" y="-22728"/>
          <a:ext cx="9143999" cy="6903458"/>
        </p:xfrm>
        <a:graphic>
          <a:graphicData uri="http://schemas.openxmlformats.org/presentationml/2006/ole">
            <mc:AlternateContent xmlns:mc="http://schemas.openxmlformats.org/markup-compatibility/2006">
              <mc:Choice xmlns:v="urn:schemas-microsoft-com:vml" Requires="v">
                <p:oleObj spid="_x0000_s4120" name="Acrobat Document" r:id="rId3" imgW="5829300" imgH="7543800" progId="AcroExch.Document.11">
                  <p:embed/>
                </p:oleObj>
              </mc:Choice>
              <mc:Fallback>
                <p:oleObj name="Acrobat Document" r:id="rId3" imgW="5829300" imgH="7543800" progId="AcroExch.Document.11">
                  <p:embed/>
                  <p:pic>
                    <p:nvPicPr>
                      <p:cNvPr id="0" name=""/>
                      <p:cNvPicPr/>
                      <p:nvPr/>
                    </p:nvPicPr>
                    <p:blipFill>
                      <a:blip r:embed="rId4"/>
                      <a:stretch>
                        <a:fillRect/>
                      </a:stretch>
                    </p:blipFill>
                    <p:spPr>
                      <a:xfrm>
                        <a:off x="0" y="-22728"/>
                        <a:ext cx="9143999" cy="6903458"/>
                      </a:xfrm>
                      <a:prstGeom prst="rect">
                        <a:avLst/>
                      </a:prstGeom>
                    </p:spPr>
                  </p:pic>
                </p:oleObj>
              </mc:Fallback>
            </mc:AlternateContent>
          </a:graphicData>
        </a:graphic>
      </p:graphicFrame>
    </p:spTree>
    <p:extLst>
      <p:ext uri="{BB962C8B-B14F-4D97-AF65-F5344CB8AC3E}">
        <p14:creationId xmlns:p14="http://schemas.microsoft.com/office/powerpoint/2010/main" val="29996498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4171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4" name="Subtitle 2"/>
          <p:cNvSpPr txBox="1">
            <a:spLocks/>
          </p:cNvSpPr>
          <p:nvPr/>
        </p:nvSpPr>
        <p:spPr>
          <a:xfrm>
            <a:off x="-35293" y="2667000"/>
            <a:ext cx="9144000" cy="2362200"/>
          </a:xfrm>
          <a:prstGeom prst="rect">
            <a:avLst/>
          </a:prstGeom>
          <a:solidFill>
            <a:srgbClr val="262626">
              <a:alpha val="54902"/>
            </a:srgbClr>
          </a:solidFill>
        </p:spPr>
        <p:txBody>
          <a:bodyPr>
            <a:normAutofit fontScale="70000" lnSpcReduction="2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endParaRPr lang="en-US" dirty="0" smtClean="0"/>
          </a:p>
          <a:p>
            <a:pPr marL="0" indent="0" algn="ctr">
              <a:buNone/>
            </a:pPr>
            <a:r>
              <a:rPr lang="en-US" sz="3600" b="1" dirty="0" smtClean="0">
                <a:latin typeface="Arial Black" panose="020B0A04020102020204" pitchFamily="34" charset="0"/>
              </a:rPr>
              <a:t>To </a:t>
            </a:r>
            <a:r>
              <a:rPr lang="en-US" sz="3600" b="1" dirty="0" smtClean="0">
                <a:latin typeface="Arial Black" panose="020B0A04020102020204" pitchFamily="34" charset="0"/>
              </a:rPr>
              <a:t>maintain active status, a Local Church Lay Servant must complete a refresher or an advanced course at least once every three (3) years and must submit an Annual Report every year.</a:t>
            </a:r>
            <a:endParaRPr lang="en-US" sz="3600" b="1" dirty="0">
              <a:latin typeface="Arial Black" panose="020B0A04020102020204" pitchFamily="34" charset="0"/>
            </a:endParaRPr>
          </a:p>
        </p:txBody>
      </p:sp>
    </p:spTree>
    <p:extLst>
      <p:ext uri="{BB962C8B-B14F-4D97-AF65-F5344CB8AC3E}">
        <p14:creationId xmlns:p14="http://schemas.microsoft.com/office/powerpoint/2010/main" val="3967993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26000">
              <a:srgbClr val="FFEFD1"/>
            </a:gs>
            <a:gs pos="88000">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3581400"/>
            <a:ext cx="8839200" cy="2057400"/>
          </a:xfrm>
        </p:spPr>
        <p:txBody>
          <a:bodyPr>
            <a:normAutofit fontScale="55000" lnSpcReduction="20000"/>
          </a:bodyPr>
          <a:lstStyle/>
          <a:p>
            <a:pPr>
              <a:buNone/>
            </a:pPr>
            <a:endParaRPr lang="en-US" dirty="0" smtClean="0"/>
          </a:p>
          <a:p>
            <a:pPr>
              <a:buNone/>
            </a:pPr>
            <a:endParaRPr lang="en-US" dirty="0" smtClean="0"/>
          </a:p>
          <a:p>
            <a:pPr>
              <a:buNone/>
            </a:pPr>
            <a:endParaRPr lang="en-US" dirty="0" smtClean="0"/>
          </a:p>
          <a:p>
            <a:pPr algn="ctr">
              <a:buNone/>
            </a:pPr>
            <a:r>
              <a:rPr lang="en-US" sz="9300" dirty="0" smtClean="0">
                <a:solidFill>
                  <a:schemeClr val="bg1"/>
                </a:solidFill>
                <a:latin typeface="Arial Black" panose="020B0A04020102020204" pitchFamily="34" charset="0"/>
              </a:rPr>
              <a:t>Certified Lay Servants</a:t>
            </a:r>
          </a:p>
          <a:p>
            <a:pPr algn="ctr">
              <a:buNone/>
            </a:pPr>
            <a:r>
              <a:rPr lang="en-US" sz="5100" b="1" dirty="0" smtClean="0">
                <a:solidFill>
                  <a:schemeClr val="accent6">
                    <a:lumMod val="75000"/>
                  </a:schemeClr>
                </a:solidFill>
                <a:latin typeface="Arial Black" panose="020B0A04020102020204" pitchFamily="34" charset="0"/>
              </a:rPr>
              <a:t>(2012 Book of Discipline)</a:t>
            </a:r>
            <a:endParaRPr lang="en-US" sz="5100" b="1" dirty="0">
              <a:solidFill>
                <a:schemeClr val="accent6">
                  <a:lumMod val="75000"/>
                </a:schemeClr>
              </a:solidFill>
              <a:latin typeface="Arial Black" panose="020B0A04020102020204" pitchFamily="34" charset="0"/>
            </a:endParaRPr>
          </a:p>
        </p:txBody>
      </p:sp>
      <p:pic>
        <p:nvPicPr>
          <p:cNvPr id="6" name="Picture 5" descr="LayServMin_med.jpg"/>
          <p:cNvPicPr>
            <a:picLocks noChangeAspect="1"/>
          </p:cNvPicPr>
          <p:nvPr/>
        </p:nvPicPr>
        <p:blipFill>
          <a:blip r:embed="rId3" cstate="print"/>
          <a:stretch>
            <a:fillRect/>
          </a:stretch>
        </p:blipFill>
        <p:spPr>
          <a:xfrm>
            <a:off x="2895600" y="304800"/>
            <a:ext cx="3200400" cy="3120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46883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28000">
              <a:srgbClr val="FFEFD1"/>
            </a:gs>
            <a:gs pos="86000">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1913" y="1023662"/>
            <a:ext cx="7125113" cy="924475"/>
          </a:xfrm>
        </p:spPr>
        <p:txBody>
          <a:bodyPr/>
          <a:lstStyle/>
          <a:p>
            <a:pPr algn="ctr"/>
            <a:r>
              <a:rPr lang="en-US" sz="3600" b="1" dirty="0" smtClean="0">
                <a:solidFill>
                  <a:schemeClr val="bg1"/>
                </a:solidFill>
                <a:latin typeface="Arial Black" panose="020B0A04020102020204" pitchFamily="34" charset="0"/>
              </a:rPr>
              <a:t>Certified Lay Servants:</a:t>
            </a:r>
            <a:endParaRPr lang="en-US" sz="3600" b="1" dirty="0">
              <a:solidFill>
                <a:schemeClr val="bg1"/>
              </a:solidFill>
              <a:latin typeface="Arial Black" panose="020B0A04020102020204" pitchFamily="34" charset="0"/>
            </a:endParaRPr>
          </a:p>
        </p:txBody>
      </p:sp>
      <p:sp>
        <p:nvSpPr>
          <p:cNvPr id="4" name="Content Placeholder 3"/>
          <p:cNvSpPr>
            <a:spLocks noGrp="1"/>
          </p:cNvSpPr>
          <p:nvPr>
            <p:ph idx="1"/>
          </p:nvPr>
        </p:nvSpPr>
        <p:spPr>
          <a:xfrm>
            <a:off x="533400" y="2209800"/>
            <a:ext cx="8385048" cy="3806952"/>
          </a:xfrm>
        </p:spPr>
        <p:txBody>
          <a:bodyPr>
            <a:normAutofit fontScale="92500" lnSpcReduction="10000"/>
          </a:bodyPr>
          <a:lstStyle/>
          <a:p>
            <a:pPr algn="just">
              <a:buNone/>
            </a:pPr>
            <a:r>
              <a:rPr lang="en-US" dirty="0" smtClean="0"/>
              <a:t>   </a:t>
            </a:r>
          </a:p>
          <a:p>
            <a:pPr algn="just">
              <a:buNone/>
            </a:pPr>
            <a:r>
              <a:rPr lang="en-US" dirty="0" smtClean="0"/>
              <a:t>   </a:t>
            </a:r>
            <a:r>
              <a:rPr lang="en-US" sz="2800" b="1" dirty="0" smtClean="0">
                <a:solidFill>
                  <a:schemeClr val="bg1"/>
                </a:solidFill>
                <a:latin typeface="Arial Black" panose="020B0A04020102020204" pitchFamily="34" charset="0"/>
              </a:rPr>
              <a:t> </a:t>
            </a:r>
            <a:r>
              <a:rPr lang="en-US" sz="2800" b="1" dirty="0" smtClean="0">
                <a:solidFill>
                  <a:schemeClr val="bg1"/>
                </a:solidFill>
                <a:latin typeface="Arial Black" panose="020B0A04020102020204" pitchFamily="34" charset="0"/>
              </a:rPr>
              <a:t>Serve </a:t>
            </a:r>
            <a:r>
              <a:rPr lang="en-US" sz="2800" b="1" dirty="0">
                <a:solidFill>
                  <a:schemeClr val="bg1"/>
                </a:solidFill>
                <a:latin typeface="Arial Black" panose="020B0A04020102020204" pitchFamily="34" charset="0"/>
              </a:rPr>
              <a:t>the local church or charge (or beyond the local church or charge) in any way in which their witness or leadership and service inspires the laity to </a:t>
            </a:r>
            <a:r>
              <a:rPr lang="en-US" sz="2800" b="1" dirty="0" smtClean="0">
                <a:solidFill>
                  <a:schemeClr val="bg1"/>
                </a:solidFill>
                <a:latin typeface="Arial Black" panose="020B0A04020102020204" pitchFamily="34" charset="0"/>
              </a:rPr>
              <a:t>a deeper </a:t>
            </a:r>
            <a:r>
              <a:rPr lang="en-US" sz="2800" b="1" dirty="0">
                <a:solidFill>
                  <a:schemeClr val="bg1"/>
                </a:solidFill>
                <a:latin typeface="Arial Black" panose="020B0A04020102020204" pitchFamily="34" charset="0"/>
              </a:rPr>
              <a:t>commitment to Christ and </a:t>
            </a:r>
            <a:r>
              <a:rPr lang="en-US" sz="2800" b="1" dirty="0" smtClean="0">
                <a:solidFill>
                  <a:schemeClr val="bg1"/>
                </a:solidFill>
                <a:latin typeface="Arial Black" panose="020B0A04020102020204" pitchFamily="34" charset="0"/>
              </a:rPr>
              <a:t>a more </a:t>
            </a:r>
            <a:r>
              <a:rPr lang="en-US" sz="2800" b="1" dirty="0">
                <a:solidFill>
                  <a:schemeClr val="bg1"/>
                </a:solidFill>
                <a:latin typeface="Arial Black" panose="020B0A04020102020204" pitchFamily="34" charset="0"/>
              </a:rPr>
              <a:t>effective discipleship, including </a:t>
            </a:r>
            <a:r>
              <a:rPr lang="en-US" sz="2800" b="1" dirty="0" smtClean="0">
                <a:solidFill>
                  <a:schemeClr val="bg1"/>
                </a:solidFill>
                <a:latin typeface="Arial Black" panose="020B0A04020102020204" pitchFamily="34" charset="0"/>
              </a:rPr>
              <a:t>through the </a:t>
            </a:r>
            <a:r>
              <a:rPr lang="en-US" sz="2800" b="1" dirty="0">
                <a:solidFill>
                  <a:schemeClr val="bg1"/>
                </a:solidFill>
                <a:latin typeface="Arial Black" panose="020B0A04020102020204" pitchFamily="34" charset="0"/>
              </a:rPr>
              <a:t>interpretation of the Scriptures, organization, doctrine, and ministries of the church</a:t>
            </a:r>
            <a:r>
              <a:rPr lang="en-US" sz="2800" b="1" dirty="0" smtClean="0">
                <a:solidFill>
                  <a:schemeClr val="bg1"/>
                </a:solidFill>
                <a:latin typeface="Arial Black" panose="020B0A04020102020204" pitchFamily="34" charset="0"/>
              </a:rPr>
              <a:t>.</a:t>
            </a:r>
            <a:endParaRPr lang="en-US" sz="2800" b="1" dirty="0">
              <a:solidFill>
                <a:schemeClr val="bg1"/>
              </a:solidFill>
              <a:latin typeface="Arial Black" panose="020B0A04020102020204" pitchFamily="34" charset="0"/>
            </a:endParaRPr>
          </a:p>
        </p:txBody>
      </p:sp>
      <p:pic>
        <p:nvPicPr>
          <p:cNvPr id="6" name="Picture 5" descr="LayServMin_med.jpg"/>
          <p:cNvPicPr>
            <a:picLocks noChangeAspect="1"/>
          </p:cNvPicPr>
          <p:nvPr/>
        </p:nvPicPr>
        <p:blipFill>
          <a:blip r:embed="rId3" cstate="print"/>
          <a:stretch>
            <a:fillRect/>
          </a:stretch>
        </p:blipFill>
        <p:spPr>
          <a:xfrm>
            <a:off x="356831" y="762000"/>
            <a:ext cx="1485082" cy="1447800"/>
          </a:xfrm>
          <a:prstGeom prst="rect">
            <a:avLst/>
          </a:prstGeom>
        </p:spPr>
      </p:pic>
    </p:spTree>
    <p:extLst>
      <p:ext uri="{BB962C8B-B14F-4D97-AF65-F5344CB8AC3E}">
        <p14:creationId xmlns:p14="http://schemas.microsoft.com/office/powerpoint/2010/main" val="27922437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28000">
              <a:srgbClr val="FFEFD1"/>
            </a:gs>
            <a:gs pos="86000">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1913" y="1023662"/>
            <a:ext cx="7125113" cy="924475"/>
          </a:xfrm>
        </p:spPr>
        <p:txBody>
          <a:bodyPr/>
          <a:lstStyle/>
          <a:p>
            <a:pPr algn="ctr"/>
            <a:r>
              <a:rPr lang="en-US" sz="3600" b="1" dirty="0" smtClean="0">
                <a:solidFill>
                  <a:schemeClr val="bg1"/>
                </a:solidFill>
                <a:latin typeface="Arial Black" panose="020B0A04020102020204" pitchFamily="34" charset="0"/>
              </a:rPr>
              <a:t>Certified Lay Servant:</a:t>
            </a:r>
            <a:endParaRPr lang="en-US" sz="3600" b="1" dirty="0">
              <a:solidFill>
                <a:schemeClr val="bg1"/>
              </a:solidFill>
              <a:latin typeface="Arial Black" panose="020B0A04020102020204" pitchFamily="34" charset="0"/>
            </a:endParaRPr>
          </a:p>
        </p:txBody>
      </p:sp>
      <p:sp>
        <p:nvSpPr>
          <p:cNvPr id="4" name="Content Placeholder 3"/>
          <p:cNvSpPr>
            <a:spLocks noGrp="1"/>
          </p:cNvSpPr>
          <p:nvPr>
            <p:ph idx="1"/>
          </p:nvPr>
        </p:nvSpPr>
        <p:spPr>
          <a:xfrm>
            <a:off x="533400" y="2212206"/>
            <a:ext cx="8385048" cy="3731394"/>
          </a:xfrm>
        </p:spPr>
        <p:txBody>
          <a:bodyPr>
            <a:normAutofit fontScale="92500"/>
          </a:bodyPr>
          <a:lstStyle/>
          <a:p>
            <a:pPr algn="just">
              <a:buNone/>
            </a:pPr>
            <a:r>
              <a:rPr lang="en-US" dirty="0"/>
              <a:t>	</a:t>
            </a:r>
            <a:r>
              <a:rPr lang="en-US" sz="2800" b="1" dirty="0" smtClean="0">
                <a:solidFill>
                  <a:schemeClr val="bg1"/>
                </a:solidFill>
                <a:latin typeface="Arial Black" panose="020B0A04020102020204" pitchFamily="34" charset="0"/>
              </a:rPr>
              <a:t>Through c</a:t>
            </a:r>
            <a:r>
              <a:rPr lang="en-US" sz="2800" b="1" dirty="0" smtClean="0">
                <a:solidFill>
                  <a:schemeClr val="bg1"/>
                </a:solidFill>
                <a:latin typeface="Arial Black" panose="020B0A04020102020204" pitchFamily="34" charset="0"/>
              </a:rPr>
              <a:t>ontinued </a:t>
            </a:r>
            <a:r>
              <a:rPr lang="en-US" sz="2800" b="1" dirty="0">
                <a:solidFill>
                  <a:schemeClr val="bg1"/>
                </a:solidFill>
                <a:latin typeface="Arial Black" panose="020B0A04020102020204" pitchFamily="34" charset="0"/>
              </a:rPr>
              <a:t>study and </a:t>
            </a:r>
            <a:r>
              <a:rPr lang="en-US" sz="2800" b="1" dirty="0" smtClean="0">
                <a:solidFill>
                  <a:schemeClr val="bg1"/>
                </a:solidFill>
                <a:latin typeface="Arial Black" panose="020B0A04020102020204" pitchFamily="34" charset="0"/>
              </a:rPr>
              <a:t>training, </a:t>
            </a:r>
            <a:r>
              <a:rPr lang="en-US" sz="2800" b="1" dirty="0">
                <a:solidFill>
                  <a:schemeClr val="bg1"/>
                </a:solidFill>
                <a:latin typeface="Arial Black" panose="020B0A04020102020204" pitchFamily="34" charset="0"/>
              </a:rPr>
              <a:t>a Certified Lay Servant should prepare to undertake one or more of the following functions giving primary attention to service within the local church or charge</a:t>
            </a:r>
            <a:r>
              <a:rPr lang="en-US" sz="2800" b="1" dirty="0" smtClean="0">
                <a:solidFill>
                  <a:schemeClr val="bg1"/>
                </a:solidFill>
                <a:latin typeface="Arial Black" panose="020B0A04020102020204" pitchFamily="34" charset="0"/>
              </a:rPr>
              <a:t>.</a:t>
            </a:r>
          </a:p>
          <a:p>
            <a:pPr algn="just">
              <a:buNone/>
            </a:pPr>
            <a:endParaRPr lang="en-US" sz="2800" b="1" dirty="0">
              <a:solidFill>
                <a:schemeClr val="bg1"/>
              </a:solidFill>
              <a:latin typeface="Arial Black" panose="020B0A04020102020204" pitchFamily="34" charset="0"/>
            </a:endParaRPr>
          </a:p>
          <a:p>
            <a:pPr algn="just">
              <a:buNone/>
            </a:pPr>
            <a:r>
              <a:rPr lang="en-US" sz="2800" b="1" dirty="0" smtClean="0">
                <a:solidFill>
                  <a:schemeClr val="bg1"/>
                </a:solidFill>
                <a:latin typeface="Arial Black" panose="020B0A04020102020204" pitchFamily="34" charset="0"/>
              </a:rPr>
              <a:t>	When requested by the Pastor, the Certified Lay Servant:</a:t>
            </a:r>
            <a:endParaRPr lang="en-US" sz="2800" b="1" dirty="0">
              <a:solidFill>
                <a:schemeClr val="bg1"/>
              </a:solidFill>
              <a:latin typeface="Arial Black" panose="020B0A04020102020204" pitchFamily="34" charset="0"/>
            </a:endParaRPr>
          </a:p>
        </p:txBody>
      </p:sp>
      <p:pic>
        <p:nvPicPr>
          <p:cNvPr id="6" name="Picture 5" descr="LayServMin_med.jpg"/>
          <p:cNvPicPr>
            <a:picLocks noChangeAspect="1"/>
          </p:cNvPicPr>
          <p:nvPr/>
        </p:nvPicPr>
        <p:blipFill>
          <a:blip r:embed="rId3" cstate="print"/>
          <a:stretch>
            <a:fillRect/>
          </a:stretch>
        </p:blipFill>
        <p:spPr>
          <a:xfrm>
            <a:off x="356831" y="762000"/>
            <a:ext cx="1485082" cy="1447800"/>
          </a:xfrm>
          <a:prstGeom prst="rect">
            <a:avLst/>
          </a:prstGeom>
        </p:spPr>
      </p:pic>
    </p:spTree>
    <p:extLst>
      <p:ext uri="{BB962C8B-B14F-4D97-AF65-F5344CB8AC3E}">
        <p14:creationId xmlns:p14="http://schemas.microsoft.com/office/powerpoint/2010/main" val="7008879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5000" r="-5000"/>
          </a:stretch>
        </a:blipFill>
        <a:effectLst/>
      </p:bgPr>
    </p:bg>
    <p:spTree>
      <p:nvGrpSpPr>
        <p:cNvPr id="1" name=""/>
        <p:cNvGrpSpPr/>
        <p:nvPr/>
      </p:nvGrpSpPr>
      <p:grpSpPr>
        <a:xfrm>
          <a:off x="0" y="0"/>
          <a:ext cx="0" cy="0"/>
          <a:chOff x="0" y="0"/>
          <a:chExt cx="0" cy="0"/>
        </a:xfrm>
      </p:grpSpPr>
      <p:sp>
        <p:nvSpPr>
          <p:cNvPr id="9" name="Subtitle 2"/>
          <p:cNvSpPr txBox="1">
            <a:spLocks/>
          </p:cNvSpPr>
          <p:nvPr/>
        </p:nvSpPr>
        <p:spPr>
          <a:xfrm>
            <a:off x="0" y="685800"/>
            <a:ext cx="9144000" cy="2895600"/>
          </a:xfrm>
          <a:prstGeom prst="rect">
            <a:avLst/>
          </a:prstGeom>
          <a:solidFill>
            <a:srgbClr val="262626">
              <a:alpha val="54902"/>
            </a:srgbClr>
          </a:solidFill>
        </p:spPr>
        <p:txBody>
          <a:bodyPr>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endParaRPr lang="en-US" dirty="0" smtClean="0"/>
          </a:p>
          <a:p>
            <a:pPr marL="0" indent="0" algn="ctr">
              <a:buNone/>
            </a:pPr>
            <a:r>
              <a:rPr lang="en-US" sz="3600" dirty="0"/>
              <a:t> </a:t>
            </a:r>
            <a:r>
              <a:rPr lang="en-US" sz="3600" b="1" dirty="0" smtClean="0">
                <a:latin typeface="Arial Black" panose="020B0A04020102020204" pitchFamily="34" charset="0"/>
              </a:rPr>
              <a:t>Takes </a:t>
            </a:r>
            <a:r>
              <a:rPr lang="en-US" sz="3600" b="1" dirty="0">
                <a:latin typeface="Arial Black" panose="020B0A04020102020204" pitchFamily="34" charset="0"/>
              </a:rPr>
              <a:t>initiative in giving, training, study, and discussion</a:t>
            </a:r>
            <a:r>
              <a:rPr lang="en-US" sz="4000" b="1" dirty="0" smtClean="0">
                <a:latin typeface="Arial Black" panose="020B0A04020102020204" pitchFamily="34" charset="0"/>
              </a:rPr>
              <a:t>.</a:t>
            </a:r>
            <a:endParaRPr lang="en-US" sz="4000" b="1" dirty="0">
              <a:latin typeface="Arial Black" panose="020B0A04020102020204" pitchFamily="34" charset="0"/>
            </a:endParaRPr>
          </a:p>
        </p:txBody>
      </p:sp>
    </p:spTree>
    <p:extLst>
      <p:ext uri="{BB962C8B-B14F-4D97-AF65-F5344CB8AC3E}">
        <p14:creationId xmlns:p14="http://schemas.microsoft.com/office/powerpoint/2010/main" val="3265711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75095"/>
          </a:xfrm>
          <a:prstGeom prst="rect">
            <a:avLst/>
          </a:prstGeom>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267200"/>
            <a:ext cx="9169400"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2687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087" y="-2406"/>
            <a:ext cx="9952760" cy="6784206"/>
          </a:xfrm>
          <a:prstGeom prst="rect">
            <a:avLst/>
          </a:prstGeom>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07" y="3962400"/>
            <a:ext cx="9144000"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9839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101" y="0"/>
            <a:ext cx="8201797" cy="6858000"/>
          </a:xfrm>
          <a:prstGeom prst="rect">
            <a:avLst/>
          </a:prstGeom>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2" y="3932238"/>
            <a:ext cx="9236076"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276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50000" b="-50000"/>
          </a:stretch>
        </a:blipFill>
        <a:effectLst/>
      </p:bgPr>
    </p:bg>
    <p:spTree>
      <p:nvGrpSpPr>
        <p:cNvPr id="1" name=""/>
        <p:cNvGrpSpPr/>
        <p:nvPr/>
      </p:nvGrpSpPr>
      <p:grpSpPr>
        <a:xfrm>
          <a:off x="0" y="0"/>
          <a:ext cx="0" cy="0"/>
          <a:chOff x="0" y="0"/>
          <a:chExt cx="0" cy="0"/>
        </a:xfrm>
      </p:grpSpPr>
      <p:sp>
        <p:nvSpPr>
          <p:cNvPr id="4" name="Subtitle 2"/>
          <p:cNvSpPr txBox="1">
            <a:spLocks/>
          </p:cNvSpPr>
          <p:nvPr/>
        </p:nvSpPr>
        <p:spPr>
          <a:xfrm>
            <a:off x="0" y="2286000"/>
            <a:ext cx="9144000" cy="4038600"/>
          </a:xfrm>
          <a:prstGeom prst="rect">
            <a:avLst/>
          </a:prstGeom>
          <a:solidFill>
            <a:srgbClr val="262626">
              <a:alpha val="54902"/>
            </a:srgbClr>
          </a:solidFill>
        </p:spPr>
        <p:txBody>
          <a:bodyPr>
            <a:normAutofit fontScale="92500" lnSpcReduction="1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endParaRPr lang="en-US" dirty="0" smtClean="0"/>
          </a:p>
          <a:p>
            <a:pPr marL="0" indent="0" algn="ctr">
              <a:buNone/>
            </a:pPr>
            <a:r>
              <a:rPr lang="en-US" sz="3900" b="1" dirty="0" smtClean="0">
                <a:latin typeface="Arial Black" panose="020B0A04020102020204" pitchFamily="34" charset="0"/>
              </a:rPr>
              <a:t>Local Church Lay Servant</a:t>
            </a:r>
          </a:p>
          <a:p>
            <a:pPr algn="ctr"/>
            <a:endParaRPr lang="en-US" sz="3300" b="1" dirty="0" smtClean="0">
              <a:latin typeface="Arial Black" panose="020B0A04020102020204" pitchFamily="34" charset="0"/>
            </a:endParaRPr>
          </a:p>
          <a:p>
            <a:pPr marL="0" indent="0" algn="ctr">
              <a:buNone/>
            </a:pPr>
            <a:r>
              <a:rPr lang="en-US" sz="3900" b="1" dirty="0" smtClean="0">
                <a:latin typeface="Arial Black" panose="020B0A04020102020204" pitchFamily="34" charset="0"/>
              </a:rPr>
              <a:t>Certified Lay Servant</a:t>
            </a:r>
          </a:p>
          <a:p>
            <a:pPr algn="ctr"/>
            <a:endParaRPr lang="en-US" sz="3300" b="1" dirty="0" smtClean="0">
              <a:latin typeface="Arial Black" panose="020B0A04020102020204" pitchFamily="34" charset="0"/>
            </a:endParaRPr>
          </a:p>
          <a:p>
            <a:pPr marL="0" indent="0" algn="ctr">
              <a:buNone/>
            </a:pPr>
            <a:r>
              <a:rPr lang="en-US" sz="3900" b="1" dirty="0" smtClean="0">
                <a:latin typeface="Arial Black" panose="020B0A04020102020204" pitchFamily="34" charset="0"/>
              </a:rPr>
              <a:t>Lay Speaker (Pulpit Supply)</a:t>
            </a:r>
            <a:endParaRPr lang="en-US" sz="3900" b="1" dirty="0">
              <a:latin typeface="Arial Black" panose="020B0A04020102020204" pitchFamily="34" charset="0"/>
            </a:endParaRPr>
          </a:p>
        </p:txBody>
      </p:sp>
    </p:spTree>
    <p:extLst>
      <p:ext uri="{BB962C8B-B14F-4D97-AF65-F5344CB8AC3E}">
        <p14:creationId xmlns:p14="http://schemas.microsoft.com/office/powerpoint/2010/main" val="29816965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28000">
              <a:srgbClr val="FFEFD1"/>
            </a:gs>
            <a:gs pos="86000">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1913" y="1023662"/>
            <a:ext cx="7125113" cy="924475"/>
          </a:xfrm>
        </p:spPr>
        <p:txBody>
          <a:bodyPr/>
          <a:lstStyle/>
          <a:p>
            <a:pPr algn="ctr"/>
            <a:r>
              <a:rPr lang="en-US" sz="3600" b="1" dirty="0" smtClean="0">
                <a:solidFill>
                  <a:schemeClr val="bg1"/>
                </a:solidFill>
                <a:latin typeface="Arial Black" panose="020B0A04020102020204" pitchFamily="34" charset="0"/>
              </a:rPr>
              <a:t>Certified Lay Servants:</a:t>
            </a:r>
            <a:endParaRPr lang="en-US" sz="3600" b="1" dirty="0">
              <a:solidFill>
                <a:schemeClr val="bg1"/>
              </a:solidFill>
              <a:latin typeface="Arial Black" panose="020B0A04020102020204" pitchFamily="34" charset="0"/>
            </a:endParaRPr>
          </a:p>
        </p:txBody>
      </p:sp>
      <p:sp>
        <p:nvSpPr>
          <p:cNvPr id="4" name="Content Placeholder 3"/>
          <p:cNvSpPr>
            <a:spLocks noGrp="1"/>
          </p:cNvSpPr>
          <p:nvPr>
            <p:ph idx="1"/>
          </p:nvPr>
        </p:nvSpPr>
        <p:spPr>
          <a:xfrm>
            <a:off x="533400" y="2209800"/>
            <a:ext cx="8385048" cy="3505200"/>
          </a:xfrm>
        </p:spPr>
        <p:txBody>
          <a:bodyPr>
            <a:normAutofit/>
          </a:bodyPr>
          <a:lstStyle/>
          <a:p>
            <a:pPr algn="just">
              <a:buNone/>
            </a:pPr>
            <a:r>
              <a:rPr lang="en-US" dirty="0" smtClean="0"/>
              <a:t>   </a:t>
            </a:r>
          </a:p>
          <a:p>
            <a:pPr marL="0" indent="0" algn="just">
              <a:buNone/>
            </a:pPr>
            <a:r>
              <a:rPr lang="en-US" sz="2800" b="1" dirty="0" smtClean="0">
                <a:solidFill>
                  <a:schemeClr val="bg1"/>
                </a:solidFill>
                <a:latin typeface="Arial Black" panose="020B0A04020102020204" pitchFamily="34" charset="0"/>
              </a:rPr>
              <a:t>To </a:t>
            </a:r>
            <a:r>
              <a:rPr lang="en-US" sz="2800" b="1" dirty="0">
                <a:solidFill>
                  <a:schemeClr val="bg1"/>
                </a:solidFill>
                <a:latin typeface="Arial Black" panose="020B0A04020102020204" pitchFamily="34" charset="0"/>
              </a:rPr>
              <a:t>be designated as a Certified Lay Servant, a church member must complete the following procedure:</a:t>
            </a:r>
          </a:p>
        </p:txBody>
      </p:sp>
      <p:pic>
        <p:nvPicPr>
          <p:cNvPr id="6" name="Picture 5" descr="LayServMin_med.jpg"/>
          <p:cNvPicPr>
            <a:picLocks noChangeAspect="1"/>
          </p:cNvPicPr>
          <p:nvPr/>
        </p:nvPicPr>
        <p:blipFill>
          <a:blip r:embed="rId3" cstate="print"/>
          <a:stretch>
            <a:fillRect/>
          </a:stretch>
        </p:blipFill>
        <p:spPr>
          <a:xfrm>
            <a:off x="356831" y="762000"/>
            <a:ext cx="1485082" cy="1447800"/>
          </a:xfrm>
          <a:prstGeom prst="rect">
            <a:avLst/>
          </a:prstGeom>
        </p:spPr>
      </p:pic>
    </p:spTree>
    <p:extLst>
      <p:ext uri="{BB962C8B-B14F-4D97-AF65-F5344CB8AC3E}">
        <p14:creationId xmlns:p14="http://schemas.microsoft.com/office/powerpoint/2010/main" val="34871728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28000">
              <a:srgbClr val="FFEFD1"/>
            </a:gs>
            <a:gs pos="86000">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1913" y="1023662"/>
            <a:ext cx="7125113" cy="924475"/>
          </a:xfrm>
        </p:spPr>
        <p:txBody>
          <a:bodyPr/>
          <a:lstStyle/>
          <a:p>
            <a:pPr algn="ctr"/>
            <a:r>
              <a:rPr lang="en-US" sz="3600" b="1" dirty="0" smtClean="0">
                <a:solidFill>
                  <a:schemeClr val="bg1"/>
                </a:solidFill>
                <a:latin typeface="Arial Black" panose="020B0A04020102020204" pitchFamily="34" charset="0"/>
              </a:rPr>
              <a:t>Certified Lay Servants:</a:t>
            </a:r>
            <a:endParaRPr lang="en-US" sz="3600" b="1" dirty="0">
              <a:solidFill>
                <a:schemeClr val="bg1"/>
              </a:solidFill>
              <a:latin typeface="Arial Black" panose="020B0A04020102020204" pitchFamily="34" charset="0"/>
            </a:endParaRPr>
          </a:p>
        </p:txBody>
      </p:sp>
      <p:sp>
        <p:nvSpPr>
          <p:cNvPr id="4" name="Content Placeholder 3"/>
          <p:cNvSpPr>
            <a:spLocks noGrp="1"/>
          </p:cNvSpPr>
          <p:nvPr>
            <p:ph idx="1"/>
          </p:nvPr>
        </p:nvSpPr>
        <p:spPr>
          <a:xfrm>
            <a:off x="533400" y="2209800"/>
            <a:ext cx="8385048" cy="3505200"/>
          </a:xfrm>
        </p:spPr>
        <p:txBody>
          <a:bodyPr>
            <a:normAutofit fontScale="92500"/>
          </a:bodyPr>
          <a:lstStyle/>
          <a:p>
            <a:pPr algn="just">
              <a:buNone/>
            </a:pPr>
            <a:r>
              <a:rPr lang="en-US" dirty="0" smtClean="0"/>
              <a:t>   </a:t>
            </a:r>
          </a:p>
          <a:p>
            <a:pPr marL="0" indent="0" algn="just">
              <a:buNone/>
            </a:pPr>
            <a:r>
              <a:rPr lang="en-US" sz="2800" b="1" dirty="0" smtClean="0">
                <a:solidFill>
                  <a:schemeClr val="bg1"/>
                </a:solidFill>
                <a:latin typeface="Arial Black" panose="020B0A04020102020204" pitchFamily="34" charset="0"/>
              </a:rPr>
              <a:t>Must have completed all of the requirements for Local Lay Servant and annually complete the Annual </a:t>
            </a:r>
            <a:r>
              <a:rPr lang="en-US" sz="2800" b="1" dirty="0">
                <a:solidFill>
                  <a:schemeClr val="bg1"/>
                </a:solidFill>
                <a:latin typeface="Arial Black" panose="020B0A04020102020204" pitchFamily="34" charset="0"/>
              </a:rPr>
              <a:t>R</a:t>
            </a:r>
            <a:r>
              <a:rPr lang="en-US" sz="2800" b="1" dirty="0" smtClean="0">
                <a:solidFill>
                  <a:schemeClr val="bg1"/>
                </a:solidFill>
                <a:latin typeface="Arial Black" panose="020B0A04020102020204" pitchFamily="34" charset="0"/>
              </a:rPr>
              <a:t>eport form </a:t>
            </a:r>
            <a:r>
              <a:rPr lang="en-US" sz="2800" b="1" dirty="0" smtClean="0">
                <a:solidFill>
                  <a:schemeClr val="bg1"/>
                </a:solidFill>
                <a:latin typeface="Arial Black" panose="020B0A04020102020204" pitchFamily="34" charset="0"/>
              </a:rPr>
              <a:t>showing </a:t>
            </a:r>
            <a:r>
              <a:rPr lang="en-US" sz="2800" b="1" dirty="0" smtClean="0">
                <a:solidFill>
                  <a:schemeClr val="bg1"/>
                </a:solidFill>
                <a:latin typeface="Arial Black" panose="020B0A04020102020204" pitchFamily="34" charset="0"/>
              </a:rPr>
              <a:t>completion of an advanced 10 hour approved course, </a:t>
            </a:r>
            <a:r>
              <a:rPr lang="en-US" sz="2800" b="1" dirty="0">
                <a:solidFill>
                  <a:schemeClr val="bg1"/>
                </a:solidFill>
                <a:latin typeface="Arial Black" panose="020B0A04020102020204" pitchFamily="34" charset="0"/>
              </a:rPr>
              <a:t>with approval of their pastor and the local church charge </a:t>
            </a:r>
            <a:r>
              <a:rPr lang="en-US" sz="2800" b="1" dirty="0" smtClean="0">
                <a:solidFill>
                  <a:schemeClr val="bg1"/>
                </a:solidFill>
                <a:latin typeface="Arial Black" panose="020B0A04020102020204" pitchFamily="34" charset="0"/>
              </a:rPr>
              <a:t>conference, </a:t>
            </a:r>
            <a:r>
              <a:rPr lang="en-US" sz="2800" b="1" dirty="0">
                <a:solidFill>
                  <a:schemeClr val="bg1"/>
                </a:solidFill>
                <a:latin typeface="Arial Black" panose="020B0A04020102020204" pitchFamily="34" charset="0"/>
              </a:rPr>
              <a:t>and the District Superintendent.</a:t>
            </a:r>
          </a:p>
        </p:txBody>
      </p:sp>
      <p:pic>
        <p:nvPicPr>
          <p:cNvPr id="6" name="Picture 5" descr="LayServMin_med.jpg"/>
          <p:cNvPicPr>
            <a:picLocks noChangeAspect="1"/>
          </p:cNvPicPr>
          <p:nvPr/>
        </p:nvPicPr>
        <p:blipFill>
          <a:blip r:embed="rId3" cstate="print"/>
          <a:stretch>
            <a:fillRect/>
          </a:stretch>
        </p:blipFill>
        <p:spPr>
          <a:xfrm>
            <a:off x="356831" y="762000"/>
            <a:ext cx="1485082" cy="1447800"/>
          </a:xfrm>
          <a:prstGeom prst="rect">
            <a:avLst/>
          </a:prstGeom>
        </p:spPr>
      </p:pic>
    </p:spTree>
    <p:extLst>
      <p:ext uri="{BB962C8B-B14F-4D97-AF65-F5344CB8AC3E}">
        <p14:creationId xmlns:p14="http://schemas.microsoft.com/office/powerpoint/2010/main" val="2538258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28000">
              <a:srgbClr val="FFEFD1"/>
            </a:gs>
            <a:gs pos="86000">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1913" y="1023662"/>
            <a:ext cx="7125113" cy="924475"/>
          </a:xfrm>
        </p:spPr>
        <p:txBody>
          <a:bodyPr/>
          <a:lstStyle/>
          <a:p>
            <a:pPr algn="ctr"/>
            <a:r>
              <a:rPr lang="en-US" sz="3600" b="1" dirty="0" smtClean="0">
                <a:solidFill>
                  <a:schemeClr val="bg1"/>
                </a:solidFill>
                <a:latin typeface="Arial Black" panose="020B0A04020102020204" pitchFamily="34" charset="0"/>
              </a:rPr>
              <a:t>Certified Lay Servants:</a:t>
            </a:r>
            <a:endParaRPr lang="en-US" sz="3600" b="1" dirty="0">
              <a:solidFill>
                <a:schemeClr val="bg1"/>
              </a:solidFill>
              <a:latin typeface="Arial Black" panose="020B0A04020102020204" pitchFamily="34" charset="0"/>
            </a:endParaRPr>
          </a:p>
        </p:txBody>
      </p:sp>
      <p:sp>
        <p:nvSpPr>
          <p:cNvPr id="4" name="Content Placeholder 3"/>
          <p:cNvSpPr>
            <a:spLocks noGrp="1"/>
          </p:cNvSpPr>
          <p:nvPr>
            <p:ph idx="1"/>
          </p:nvPr>
        </p:nvSpPr>
        <p:spPr>
          <a:xfrm>
            <a:off x="533400" y="2209800"/>
            <a:ext cx="8385048" cy="3505200"/>
          </a:xfrm>
        </p:spPr>
        <p:txBody>
          <a:bodyPr>
            <a:normAutofit/>
          </a:bodyPr>
          <a:lstStyle/>
          <a:p>
            <a:pPr algn="just">
              <a:buNone/>
            </a:pPr>
            <a:r>
              <a:rPr lang="en-US" dirty="0" smtClean="0"/>
              <a:t>   </a:t>
            </a:r>
          </a:p>
          <a:p>
            <a:pPr marL="0" indent="0" algn="ctr">
              <a:buNone/>
            </a:pPr>
            <a:r>
              <a:rPr lang="en-US" sz="2800" b="1" dirty="0">
                <a:solidFill>
                  <a:schemeClr val="bg1"/>
                </a:solidFill>
                <a:latin typeface="Arial Black" panose="020B0A04020102020204" pitchFamily="34" charset="0"/>
              </a:rPr>
              <a:t>Complete </a:t>
            </a:r>
            <a:r>
              <a:rPr lang="en-US" sz="2800" b="1" dirty="0" smtClean="0">
                <a:solidFill>
                  <a:schemeClr val="bg1"/>
                </a:solidFill>
                <a:latin typeface="Arial Black" panose="020B0A04020102020204" pitchFamily="34" charset="0"/>
              </a:rPr>
              <a:t>an </a:t>
            </a:r>
            <a:r>
              <a:rPr lang="en-US" sz="2800" b="1" dirty="0">
                <a:solidFill>
                  <a:schemeClr val="bg1"/>
                </a:solidFill>
                <a:latin typeface="Arial Black" panose="020B0A04020102020204" pitchFamily="34" charset="0"/>
              </a:rPr>
              <a:t>advanced </a:t>
            </a:r>
            <a:r>
              <a:rPr lang="en-US" sz="2800" b="1" dirty="0" smtClean="0">
                <a:solidFill>
                  <a:schemeClr val="bg1"/>
                </a:solidFill>
                <a:latin typeface="Arial Black" panose="020B0A04020102020204" pitchFamily="34" charset="0"/>
              </a:rPr>
              <a:t>10-hour Lay </a:t>
            </a:r>
            <a:r>
              <a:rPr lang="en-US" sz="2800" b="1" dirty="0">
                <a:solidFill>
                  <a:schemeClr val="bg1"/>
                </a:solidFill>
                <a:latin typeface="Arial Black" panose="020B0A04020102020204" pitchFamily="34" charset="0"/>
              </a:rPr>
              <a:t>Servant </a:t>
            </a:r>
            <a:r>
              <a:rPr lang="en-US" sz="2800" b="1" dirty="0" smtClean="0">
                <a:solidFill>
                  <a:schemeClr val="bg1"/>
                </a:solidFill>
                <a:latin typeface="Arial Black" panose="020B0A04020102020204" pitchFamily="34" charset="0"/>
              </a:rPr>
              <a:t>course </a:t>
            </a:r>
            <a:r>
              <a:rPr lang="en-US" sz="2800" b="1" dirty="0">
                <a:solidFill>
                  <a:schemeClr val="bg1"/>
                </a:solidFill>
                <a:latin typeface="Arial Black" panose="020B0A04020102020204" pitchFamily="34" charset="0"/>
              </a:rPr>
              <a:t>at least once every three (3) </a:t>
            </a:r>
            <a:r>
              <a:rPr lang="en-US" sz="2800" b="1" dirty="0" smtClean="0">
                <a:solidFill>
                  <a:schemeClr val="bg1"/>
                </a:solidFill>
                <a:latin typeface="Arial Black" panose="020B0A04020102020204" pitchFamily="34" charset="0"/>
              </a:rPr>
              <a:t>years and an Annual Report every year.</a:t>
            </a:r>
            <a:endParaRPr lang="en-US" sz="2800" b="1" dirty="0">
              <a:solidFill>
                <a:schemeClr val="bg1"/>
              </a:solidFill>
              <a:latin typeface="Arial Black" panose="020B0A04020102020204" pitchFamily="34" charset="0"/>
            </a:endParaRPr>
          </a:p>
        </p:txBody>
      </p:sp>
      <p:pic>
        <p:nvPicPr>
          <p:cNvPr id="6" name="Picture 5" descr="LayServMin_med.jpg"/>
          <p:cNvPicPr>
            <a:picLocks noChangeAspect="1"/>
          </p:cNvPicPr>
          <p:nvPr/>
        </p:nvPicPr>
        <p:blipFill>
          <a:blip r:embed="rId3" cstate="print"/>
          <a:stretch>
            <a:fillRect/>
          </a:stretch>
        </p:blipFill>
        <p:spPr>
          <a:xfrm>
            <a:off x="356831" y="762000"/>
            <a:ext cx="1485082" cy="1447800"/>
          </a:xfrm>
          <a:prstGeom prst="rect">
            <a:avLst/>
          </a:prstGeom>
        </p:spPr>
      </p:pic>
    </p:spTree>
    <p:extLst>
      <p:ext uri="{BB962C8B-B14F-4D97-AF65-F5344CB8AC3E}">
        <p14:creationId xmlns:p14="http://schemas.microsoft.com/office/powerpoint/2010/main" val="21612139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4325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495577547"/>
              </p:ext>
            </p:extLst>
          </p:nvPr>
        </p:nvGraphicFramePr>
        <p:xfrm>
          <a:off x="0" y="52918"/>
          <a:ext cx="9144000" cy="6652682"/>
        </p:xfrm>
        <a:graphic>
          <a:graphicData uri="http://schemas.openxmlformats.org/presentationml/2006/ole">
            <mc:AlternateContent xmlns:mc="http://schemas.openxmlformats.org/markup-compatibility/2006">
              <mc:Choice xmlns:v="urn:schemas-microsoft-com:vml" Requires="v">
                <p:oleObj spid="_x0000_s5124" name="Document" r:id="rId3" imgW="5954827" imgH="8190865" progId="Word.Document.12">
                  <p:embed/>
                </p:oleObj>
              </mc:Choice>
              <mc:Fallback>
                <p:oleObj name="Document" r:id="rId3" imgW="5954827" imgH="8190865" progId="Word.Document.12">
                  <p:embed/>
                  <p:pic>
                    <p:nvPicPr>
                      <p:cNvPr id="0" name=""/>
                      <p:cNvPicPr/>
                      <p:nvPr/>
                    </p:nvPicPr>
                    <p:blipFill>
                      <a:blip r:embed="rId4"/>
                      <a:stretch>
                        <a:fillRect/>
                      </a:stretch>
                    </p:blipFill>
                    <p:spPr>
                      <a:xfrm>
                        <a:off x="0" y="52918"/>
                        <a:ext cx="9144000" cy="6652682"/>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1378449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152400"/>
            <a:ext cx="8534400" cy="6555641"/>
          </a:xfrm>
          <a:prstGeom prst="rect">
            <a:avLst/>
          </a:prstGeom>
          <a:solidFill>
            <a:schemeClr val="tx1"/>
          </a:solidFill>
        </p:spPr>
        <p:txBody>
          <a:bodyPr wrap="square" rtlCol="0">
            <a:spAutoFit/>
          </a:bodyPr>
          <a:lstStyle/>
          <a:p>
            <a:r>
              <a:rPr lang="en-US" sz="1200" dirty="0">
                <a:solidFill>
                  <a:schemeClr val="bg1"/>
                </a:solidFill>
              </a:rPr>
              <a:t>_________________________________________________________________________________________________</a:t>
            </a:r>
          </a:p>
          <a:p>
            <a:r>
              <a:rPr lang="en-US" sz="1200" dirty="0">
                <a:solidFill>
                  <a:schemeClr val="bg1"/>
                </a:solidFill>
              </a:rPr>
              <a:t>What additional training or support do you need or would suggest to further your ministry as a Lay Servant?</a:t>
            </a:r>
          </a:p>
          <a:p>
            <a:r>
              <a:rPr lang="en-US" sz="1200" dirty="0">
                <a:solidFill>
                  <a:schemeClr val="bg1"/>
                </a:solidFill>
              </a:rPr>
              <a:t>_________________________________________________________________________________________________</a:t>
            </a:r>
          </a:p>
          <a:p>
            <a:r>
              <a:rPr lang="en-US" sz="1200" dirty="0">
                <a:solidFill>
                  <a:schemeClr val="bg1"/>
                </a:solidFill>
              </a:rPr>
              <a:t>_________________________________________________________________________________________________</a:t>
            </a:r>
          </a:p>
          <a:p>
            <a:r>
              <a:rPr lang="en-US" sz="1200" dirty="0">
                <a:solidFill>
                  <a:schemeClr val="bg1"/>
                </a:solidFill>
              </a:rPr>
              <a:t>Give any recommendations you have for improving the Lay Servant Ministries in your District or Conference.</a:t>
            </a:r>
          </a:p>
          <a:p>
            <a:r>
              <a:rPr lang="en-US" sz="1200" dirty="0">
                <a:solidFill>
                  <a:schemeClr val="bg1"/>
                </a:solidFill>
              </a:rPr>
              <a:t>_________________________________________________________________________________________________</a:t>
            </a:r>
          </a:p>
          <a:p>
            <a:r>
              <a:rPr lang="en-US" sz="1200" dirty="0">
                <a:solidFill>
                  <a:schemeClr val="bg1"/>
                </a:solidFill>
              </a:rPr>
              <a:t>_________________________________________________________________________________________________</a:t>
            </a:r>
          </a:p>
          <a:p>
            <a:r>
              <a:rPr lang="en-US" sz="1200" dirty="0">
                <a:solidFill>
                  <a:schemeClr val="bg1"/>
                </a:solidFill>
              </a:rPr>
              <a:t>NOTICE: After this form is completed and signed by those listed above, the Recording Secretary of the Charge Conference is</a:t>
            </a:r>
          </a:p>
          <a:p>
            <a:r>
              <a:rPr lang="en-US" sz="1200" dirty="0">
                <a:solidFill>
                  <a:schemeClr val="bg1"/>
                </a:solidFill>
              </a:rPr>
              <a:t>requested to reproduce THREE copies: (1) Lay Servant, (2) District Director of Lay Servant Ministries, (3) District Superintendent.</a:t>
            </a:r>
          </a:p>
          <a:p>
            <a:r>
              <a:rPr lang="en-US" sz="1200" dirty="0">
                <a:solidFill>
                  <a:schemeClr val="bg1"/>
                </a:solidFill>
              </a:rPr>
              <a:t>The Recording Secretary of the Charge Conference keeps the ORIGINAL</a:t>
            </a:r>
            <a:r>
              <a:rPr lang="en-US" sz="1200" dirty="0" smtClean="0">
                <a:solidFill>
                  <a:schemeClr val="bg1"/>
                </a:solidFill>
              </a:rPr>
              <a:t>.</a:t>
            </a:r>
          </a:p>
          <a:p>
            <a:endParaRPr lang="en-US" sz="1200" dirty="0">
              <a:solidFill>
                <a:schemeClr val="bg1"/>
              </a:solidFill>
            </a:endParaRPr>
          </a:p>
          <a:p>
            <a:r>
              <a:rPr lang="en-US" sz="1200" dirty="0">
                <a:solidFill>
                  <a:schemeClr val="bg1"/>
                </a:solidFill>
              </a:rPr>
              <a:t>Revised April </a:t>
            </a:r>
            <a:r>
              <a:rPr lang="en-US" sz="1200" dirty="0" smtClean="0">
                <a:solidFill>
                  <a:schemeClr val="bg1"/>
                </a:solidFill>
              </a:rPr>
              <a:t>2014</a:t>
            </a: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smtClean="0">
              <a:solidFill>
                <a:schemeClr val="bg1"/>
              </a:solidFill>
            </a:endParaRPr>
          </a:p>
          <a:p>
            <a:endParaRPr lang="en-US" sz="1200" dirty="0">
              <a:solidFill>
                <a:schemeClr val="bg1"/>
              </a:solidFill>
            </a:endParaRPr>
          </a:p>
          <a:p>
            <a:endParaRPr lang="en-US" sz="1200" dirty="0">
              <a:solidFill>
                <a:schemeClr val="bg1"/>
              </a:solidFill>
            </a:endParaRPr>
          </a:p>
        </p:txBody>
      </p:sp>
      <p:sp>
        <p:nvSpPr>
          <p:cNvPr id="4" name="TextBox 3"/>
          <p:cNvSpPr txBox="1"/>
          <p:nvPr/>
        </p:nvSpPr>
        <p:spPr>
          <a:xfrm>
            <a:off x="3870034" y="26203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27786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3000" t="1000" r="-3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225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shadeToTitle="1">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3581400"/>
            <a:ext cx="8839200" cy="2209800"/>
          </a:xfrm>
        </p:spPr>
        <p:txBody>
          <a:bodyPr>
            <a:normAutofit fontScale="70000" lnSpcReduction="20000"/>
          </a:bodyPr>
          <a:lstStyle/>
          <a:p>
            <a:pPr>
              <a:buNone/>
            </a:pPr>
            <a:endParaRPr lang="en-US" dirty="0" smtClean="0"/>
          </a:p>
          <a:p>
            <a:pPr algn="ctr">
              <a:buNone/>
            </a:pPr>
            <a:r>
              <a:rPr lang="en-US" sz="6300" dirty="0" smtClean="0">
                <a:solidFill>
                  <a:schemeClr val="bg1"/>
                </a:solidFill>
                <a:latin typeface="Arial Black" panose="020B0A04020102020204" pitchFamily="34" charset="0"/>
              </a:rPr>
              <a:t>Lay Speaker (Pulpit Supply)</a:t>
            </a:r>
          </a:p>
          <a:p>
            <a:pPr algn="ctr">
              <a:buNone/>
            </a:pPr>
            <a:r>
              <a:rPr lang="en-US" sz="5100" b="1" dirty="0" smtClean="0">
                <a:solidFill>
                  <a:schemeClr val="accent6">
                    <a:lumMod val="75000"/>
                  </a:schemeClr>
                </a:solidFill>
                <a:latin typeface="Arial Black" panose="020B0A04020102020204" pitchFamily="34" charset="0"/>
              </a:rPr>
              <a:t>(2012 Book of Discipline)</a:t>
            </a:r>
          </a:p>
          <a:p>
            <a:pPr algn="ctr">
              <a:buNone/>
            </a:pPr>
            <a:endParaRPr lang="en-US" sz="5100" b="1" dirty="0">
              <a:solidFill>
                <a:schemeClr val="accent6">
                  <a:lumMod val="75000"/>
                </a:schemeClr>
              </a:solidFill>
              <a:latin typeface="Arial Black" panose="020B0A04020102020204" pitchFamily="34" charset="0"/>
            </a:endParaRPr>
          </a:p>
        </p:txBody>
      </p:sp>
      <p:pic>
        <p:nvPicPr>
          <p:cNvPr id="6" name="Picture 5" descr="LayServMin_med.jpg"/>
          <p:cNvPicPr>
            <a:picLocks noChangeAspect="1"/>
          </p:cNvPicPr>
          <p:nvPr/>
        </p:nvPicPr>
        <p:blipFill>
          <a:blip r:embed="rId4" cstate="print"/>
          <a:stretch>
            <a:fillRect/>
          </a:stretch>
        </p:blipFill>
        <p:spPr>
          <a:xfrm>
            <a:off x="2895600" y="304800"/>
            <a:ext cx="3200400" cy="3120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81791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ubtitle 2"/>
          <p:cNvSpPr txBox="1">
            <a:spLocks/>
          </p:cNvSpPr>
          <p:nvPr/>
        </p:nvSpPr>
        <p:spPr>
          <a:xfrm>
            <a:off x="0" y="3505200"/>
            <a:ext cx="9144000" cy="2895600"/>
          </a:xfrm>
          <a:prstGeom prst="rect">
            <a:avLst/>
          </a:prstGeom>
          <a:solidFill>
            <a:srgbClr val="262626">
              <a:alpha val="54902"/>
            </a:srgbClr>
          </a:solidFill>
        </p:spPr>
        <p:txBody>
          <a:bodyPr>
            <a:normAutofit lnSpcReduction="1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EDD78"/>
              </a:buClr>
            </a:pPr>
            <a:endParaRPr lang="en-US" dirty="0" smtClean="0">
              <a:solidFill>
                <a:prstClr val="white"/>
              </a:solidFill>
            </a:endParaRPr>
          </a:p>
          <a:p>
            <a:pPr>
              <a:buClr>
                <a:srgbClr val="FEDD78"/>
              </a:buClr>
            </a:pPr>
            <a:endParaRPr lang="en-US" dirty="0" smtClean="0">
              <a:solidFill>
                <a:prstClr val="white"/>
              </a:solidFill>
            </a:endParaRPr>
          </a:p>
          <a:p>
            <a:pPr algn="ctr">
              <a:buNone/>
            </a:pPr>
            <a:r>
              <a:rPr lang="en-US" sz="3600" b="1" dirty="0">
                <a:latin typeface="Arial Black" panose="020B0A04020102020204" pitchFamily="34" charset="0"/>
              </a:rPr>
              <a:t>The concept of Lay Speaker is based on the historical tradition of ministry of the laity instituted by John Wesley.</a:t>
            </a:r>
          </a:p>
        </p:txBody>
      </p:sp>
    </p:spTree>
    <p:extLst>
      <p:ext uri="{BB962C8B-B14F-4D97-AF65-F5344CB8AC3E}">
        <p14:creationId xmlns:p14="http://schemas.microsoft.com/office/powerpoint/2010/main" val="40202736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703734"/>
            <a:ext cx="8668384" cy="5849466"/>
          </a:xfrm>
          <a:prstGeom prst="rect">
            <a:avLst/>
          </a:prstGeom>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114800"/>
            <a:ext cx="9144000" cy="287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672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for the Journey</a:t>
            </a:r>
            <a:endParaRPr lang="en-US" dirty="0"/>
          </a:p>
        </p:txBody>
      </p:sp>
      <p:sp>
        <p:nvSpPr>
          <p:cNvPr id="10" name="Rectangle 9"/>
          <p:cNvSpPr/>
          <p:nvPr/>
        </p:nvSpPr>
        <p:spPr>
          <a:xfrm>
            <a:off x="7183574" y="5234643"/>
            <a:ext cx="1745272" cy="1617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4324350"/>
            <a:ext cx="2381250" cy="238125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644" y="3276599"/>
            <a:ext cx="3491644" cy="3070449"/>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5226" y="1719181"/>
            <a:ext cx="2687774" cy="1963721"/>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 y="1636613"/>
            <a:ext cx="1923672" cy="1511456"/>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3800" y="3330488"/>
            <a:ext cx="2339152" cy="2155912"/>
          </a:xfrm>
          <a:prstGeom prst="rect">
            <a:avLst/>
          </a:prstGeom>
        </p:spPr>
      </p:pic>
    </p:spTree>
    <p:extLst>
      <p:ext uri="{BB962C8B-B14F-4D97-AF65-F5344CB8AC3E}">
        <p14:creationId xmlns:p14="http://schemas.microsoft.com/office/powerpoint/2010/main" val="303595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4" name="Subtitle 2"/>
          <p:cNvSpPr txBox="1">
            <a:spLocks/>
          </p:cNvSpPr>
          <p:nvPr/>
        </p:nvSpPr>
        <p:spPr>
          <a:xfrm>
            <a:off x="0" y="1066800"/>
            <a:ext cx="9144000" cy="2895600"/>
          </a:xfrm>
          <a:prstGeom prst="rect">
            <a:avLst/>
          </a:prstGeom>
          <a:solidFill>
            <a:srgbClr val="262626">
              <a:alpha val="54902"/>
            </a:srgbClr>
          </a:solidFill>
        </p:spPr>
        <p:txBody>
          <a:bodyPr>
            <a:normAutofit fontScale="925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EDD78"/>
              </a:buClr>
            </a:pPr>
            <a:endParaRPr lang="en-US" dirty="0" smtClean="0">
              <a:solidFill>
                <a:prstClr val="white"/>
              </a:solidFill>
            </a:endParaRPr>
          </a:p>
          <a:p>
            <a:pPr>
              <a:buClr>
                <a:srgbClr val="FEDD78"/>
              </a:buClr>
            </a:pPr>
            <a:endParaRPr lang="en-US" dirty="0" smtClean="0">
              <a:solidFill>
                <a:prstClr val="white"/>
              </a:solidFill>
            </a:endParaRPr>
          </a:p>
          <a:p>
            <a:pPr algn="ctr">
              <a:buNone/>
            </a:pPr>
            <a:r>
              <a:rPr lang="en-US" sz="3600" b="1" dirty="0">
                <a:latin typeface="Arial Black" panose="020B0A04020102020204" pitchFamily="34" charset="0"/>
              </a:rPr>
              <a:t>The Lay Speaker will preach the Word when </a:t>
            </a:r>
            <a:r>
              <a:rPr lang="en-US" sz="3600" b="1" dirty="0" smtClean="0">
                <a:latin typeface="Arial Black" panose="020B0A04020102020204" pitchFamily="34" charset="0"/>
              </a:rPr>
              <a:t>requested by the pastor </a:t>
            </a:r>
            <a:r>
              <a:rPr lang="en-US" sz="3600" b="1" dirty="0">
                <a:latin typeface="Arial Black" panose="020B0A04020102020204" pitchFamily="34" charset="0"/>
              </a:rPr>
              <a:t>or in accordance with ¶ 341.1.</a:t>
            </a:r>
          </a:p>
          <a:p>
            <a:pPr algn="ctr">
              <a:buNone/>
            </a:pPr>
            <a:endParaRPr lang="en-US" sz="3600" b="1" dirty="0">
              <a:solidFill>
                <a:schemeClr val="accent1">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29459610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BEBA8EAE-BF5A-486C-A8C5-ECC9F3942E4B}">
                <a14:imgProps xmlns:a14="http://schemas.microsoft.com/office/drawing/2010/main">
                  <a14:imgLayer r:embed="rId3">
                    <a14:imgEffect>
                      <a14:saturation sat="60000"/>
                    </a14:imgEffect>
                  </a14:imgLayer>
                </a14:imgProps>
              </a:ext>
            </a:extLst>
          </a:blip>
          <a:srcRect/>
          <a:stretch>
            <a:fillRect l="-9000" r="-9000"/>
          </a:stretch>
        </a:blipFill>
        <a:effectLst/>
      </p:bgPr>
    </p:bg>
    <p:spTree>
      <p:nvGrpSpPr>
        <p:cNvPr id="1" name=""/>
        <p:cNvGrpSpPr/>
        <p:nvPr/>
      </p:nvGrpSpPr>
      <p:grpSpPr>
        <a:xfrm>
          <a:off x="0" y="0"/>
          <a:ext cx="0" cy="0"/>
          <a:chOff x="0" y="0"/>
          <a:chExt cx="0" cy="0"/>
        </a:xfrm>
      </p:grpSpPr>
      <p:sp>
        <p:nvSpPr>
          <p:cNvPr id="4" name="Subtitle 2"/>
          <p:cNvSpPr txBox="1">
            <a:spLocks/>
          </p:cNvSpPr>
          <p:nvPr/>
        </p:nvSpPr>
        <p:spPr>
          <a:xfrm>
            <a:off x="16042" y="3505200"/>
            <a:ext cx="9144000" cy="2895600"/>
          </a:xfrm>
          <a:prstGeom prst="rect">
            <a:avLst/>
          </a:prstGeom>
          <a:solidFill>
            <a:srgbClr val="262626">
              <a:alpha val="54902"/>
            </a:srgbClr>
          </a:solidFill>
        </p:spPr>
        <p:txBody>
          <a:bodyPr>
            <a:normAutofit fontScale="77500" lnSpcReduction="2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EDD78"/>
              </a:buClr>
            </a:pPr>
            <a:endParaRPr lang="en-US" dirty="0" smtClean="0">
              <a:solidFill>
                <a:prstClr val="white"/>
              </a:solidFill>
            </a:endParaRPr>
          </a:p>
          <a:p>
            <a:pPr>
              <a:buClr>
                <a:srgbClr val="FEDD78"/>
              </a:buClr>
            </a:pPr>
            <a:endParaRPr lang="en-US" dirty="0" smtClean="0">
              <a:solidFill>
                <a:prstClr val="white"/>
              </a:solidFill>
            </a:endParaRPr>
          </a:p>
          <a:p>
            <a:pPr algn="ctr">
              <a:buNone/>
            </a:pPr>
            <a:r>
              <a:rPr lang="en-US" sz="3600" b="1" u="sng" dirty="0">
                <a:latin typeface="Arial Black" panose="020B0A04020102020204" pitchFamily="34" charset="0"/>
              </a:rPr>
              <a:t>Provisions for Lay Speakers:</a:t>
            </a:r>
            <a:r>
              <a:rPr lang="en-US" sz="3600" b="1" dirty="0">
                <a:latin typeface="Arial Black" panose="020B0A04020102020204" pitchFamily="34" charset="0"/>
              </a:rPr>
              <a:t> A lay speaker is a professing member of a local church or charge who is </a:t>
            </a:r>
            <a:r>
              <a:rPr lang="en-US" sz="3600" b="1" u="sng" dirty="0">
                <a:solidFill>
                  <a:srgbClr val="92D050"/>
                </a:solidFill>
                <a:latin typeface="Arial Black" panose="020B0A04020102020204" pitchFamily="34" charset="0"/>
              </a:rPr>
              <a:t>called and equipped</a:t>
            </a:r>
            <a:r>
              <a:rPr lang="en-US" sz="3600" b="1" dirty="0">
                <a:latin typeface="Arial Black" panose="020B0A04020102020204" pitchFamily="34" charset="0"/>
              </a:rPr>
              <a:t> to serve the church in pulpit supply in accordance and compliance with ¶ 341.1.</a:t>
            </a:r>
          </a:p>
          <a:p>
            <a:pPr algn="ctr">
              <a:buNone/>
            </a:pPr>
            <a:endParaRPr lang="en-US" sz="3600" b="1" dirty="0">
              <a:solidFill>
                <a:schemeClr val="accent1">
                  <a:lumMod val="60000"/>
                  <a:lumOff val="40000"/>
                </a:schemeClr>
              </a:solidFill>
              <a:latin typeface="Arial Black" panose="020B0A04020102020204" pitchFamily="34" charset="0"/>
            </a:endParaRPr>
          </a:p>
        </p:txBody>
      </p:sp>
      <p:sp>
        <p:nvSpPr>
          <p:cNvPr id="5" name="Content Placeholder 4"/>
          <p:cNvSpPr txBox="1">
            <a:spLocks/>
          </p:cNvSpPr>
          <p:nvPr/>
        </p:nvSpPr>
        <p:spPr>
          <a:xfrm>
            <a:off x="0" y="0"/>
            <a:ext cx="9160042" cy="1295400"/>
          </a:xfrm>
          <a:prstGeom prst="rect">
            <a:avLst/>
          </a:prstGeom>
        </p:spPr>
        <p:txBody>
          <a:bodyPr>
            <a:normAutofit fontScale="70000" lnSpcReduction="2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2" charset="2"/>
              <a:buNone/>
            </a:pPr>
            <a:endParaRPr lang="en-US" dirty="0" smtClean="0"/>
          </a:p>
          <a:p>
            <a:pPr algn="ctr">
              <a:buFont typeface="Wingdings 2" charset="2"/>
              <a:buNone/>
            </a:pPr>
            <a:r>
              <a:rPr lang="en-US" sz="6300" dirty="0" smtClean="0">
                <a:solidFill>
                  <a:srgbClr val="92D050"/>
                </a:solidFill>
                <a:latin typeface="Arial Black" panose="020B0A04020102020204" pitchFamily="34" charset="0"/>
              </a:rPr>
              <a:t>Lay Speaker (Pulpit Supply)</a:t>
            </a:r>
          </a:p>
        </p:txBody>
      </p:sp>
    </p:spTree>
    <p:extLst>
      <p:ext uri="{BB962C8B-B14F-4D97-AF65-F5344CB8AC3E}">
        <p14:creationId xmlns:p14="http://schemas.microsoft.com/office/powerpoint/2010/main" val="24837513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4000" r="-4000"/>
          </a:stretch>
        </a:blipFill>
        <a:effectLst/>
      </p:bgPr>
    </p:bg>
    <p:spTree>
      <p:nvGrpSpPr>
        <p:cNvPr id="1" name=""/>
        <p:cNvGrpSpPr/>
        <p:nvPr/>
      </p:nvGrpSpPr>
      <p:grpSpPr>
        <a:xfrm>
          <a:off x="0" y="0"/>
          <a:ext cx="0" cy="0"/>
          <a:chOff x="0" y="0"/>
          <a:chExt cx="0" cy="0"/>
        </a:xfrm>
      </p:grpSpPr>
      <p:sp>
        <p:nvSpPr>
          <p:cNvPr id="4" name="Subtitle 2"/>
          <p:cNvSpPr txBox="1">
            <a:spLocks/>
          </p:cNvSpPr>
          <p:nvPr/>
        </p:nvSpPr>
        <p:spPr>
          <a:xfrm>
            <a:off x="8021" y="3200400"/>
            <a:ext cx="9144000" cy="2895600"/>
          </a:xfrm>
          <a:prstGeom prst="rect">
            <a:avLst/>
          </a:prstGeom>
          <a:solidFill>
            <a:srgbClr val="262626">
              <a:alpha val="54902"/>
            </a:srgbClr>
          </a:solidFill>
        </p:spPr>
        <p:txBody>
          <a:bodyPr>
            <a:normAutofit fontScale="92500" lnSpcReduction="2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EDD78"/>
              </a:buClr>
            </a:pPr>
            <a:endParaRPr lang="en-US" dirty="0" smtClean="0">
              <a:solidFill>
                <a:prstClr val="white"/>
              </a:solidFill>
            </a:endParaRPr>
          </a:p>
          <a:p>
            <a:pPr>
              <a:buClr>
                <a:srgbClr val="FEDD78"/>
              </a:buClr>
            </a:pPr>
            <a:endParaRPr lang="en-US" dirty="0" smtClean="0">
              <a:solidFill>
                <a:prstClr val="white"/>
              </a:solidFill>
            </a:endParaRPr>
          </a:p>
          <a:p>
            <a:pPr algn="ctr">
              <a:buNone/>
            </a:pPr>
            <a:r>
              <a:rPr lang="en-US" sz="2800" b="1" dirty="0">
                <a:latin typeface="Arial Black" panose="020B0A04020102020204" pitchFamily="34" charset="0"/>
              </a:rPr>
              <a:t>The </a:t>
            </a:r>
            <a:r>
              <a:rPr lang="en-US" sz="2800" b="1" dirty="0" smtClean="0">
                <a:latin typeface="Arial Black" panose="020B0A04020102020204" pitchFamily="34" charset="0"/>
              </a:rPr>
              <a:t>Certified Lay Servant will </a:t>
            </a:r>
            <a:r>
              <a:rPr lang="en-US" sz="2800" b="1" dirty="0">
                <a:latin typeface="Arial Black" panose="020B0A04020102020204" pitchFamily="34" charset="0"/>
              </a:rPr>
              <a:t>be </a:t>
            </a:r>
            <a:r>
              <a:rPr lang="en-US" sz="2800" b="1" u="sng" dirty="0">
                <a:solidFill>
                  <a:srgbClr val="92D050"/>
                </a:solidFill>
                <a:latin typeface="Arial Black" panose="020B0A04020102020204" pitchFamily="34" charset="0"/>
              </a:rPr>
              <a:t>recommended</a:t>
            </a:r>
            <a:r>
              <a:rPr lang="en-US" sz="2800" b="1" dirty="0">
                <a:latin typeface="Arial Black" panose="020B0A04020102020204" pitchFamily="34" charset="0"/>
              </a:rPr>
              <a:t> by the Pastor of the local church where </a:t>
            </a:r>
            <a:r>
              <a:rPr lang="en-US" sz="2800" b="1" dirty="0" smtClean="0">
                <a:latin typeface="Arial Black" panose="020B0A04020102020204" pitchFamily="34" charset="0"/>
              </a:rPr>
              <a:t> </a:t>
            </a:r>
            <a:r>
              <a:rPr lang="en-US" sz="2800" b="1" dirty="0">
                <a:latin typeface="Arial Black" panose="020B0A04020102020204" pitchFamily="34" charset="0"/>
              </a:rPr>
              <a:t>membership is </a:t>
            </a:r>
            <a:r>
              <a:rPr lang="en-US" sz="2800" b="1" dirty="0" smtClean="0">
                <a:latin typeface="Arial Black" panose="020B0A04020102020204" pitchFamily="34" charset="0"/>
              </a:rPr>
              <a:t>held. A </a:t>
            </a:r>
            <a:r>
              <a:rPr lang="en-US" sz="2800" b="1" dirty="0">
                <a:latin typeface="Arial Black" panose="020B0A04020102020204" pitchFamily="34" charset="0"/>
              </a:rPr>
              <a:t>vote of the </a:t>
            </a:r>
            <a:r>
              <a:rPr lang="en-US" sz="2800" b="1" dirty="0" smtClean="0">
                <a:latin typeface="Arial Black" panose="020B0A04020102020204" pitchFamily="34" charset="0"/>
              </a:rPr>
              <a:t>Charge Conference, recommending approval of Lay Speaker, forwarded </a:t>
            </a:r>
            <a:r>
              <a:rPr lang="en-US" sz="2800" b="1" smtClean="0">
                <a:latin typeface="Arial Black" panose="020B0A04020102020204" pitchFamily="34" charset="0"/>
              </a:rPr>
              <a:t>for final </a:t>
            </a:r>
            <a:r>
              <a:rPr lang="en-US" sz="2800" b="1" dirty="0">
                <a:latin typeface="Arial Black" panose="020B0A04020102020204" pitchFamily="34" charset="0"/>
              </a:rPr>
              <a:t>approval </a:t>
            </a:r>
            <a:r>
              <a:rPr lang="en-US" sz="2800" b="1" dirty="0" smtClean="0">
                <a:latin typeface="Arial Black" panose="020B0A04020102020204" pitchFamily="34" charset="0"/>
              </a:rPr>
              <a:t> by </a:t>
            </a:r>
            <a:r>
              <a:rPr lang="en-US" sz="2800" b="1" dirty="0">
                <a:latin typeface="Arial Black" panose="020B0A04020102020204" pitchFamily="34" charset="0"/>
              </a:rPr>
              <a:t>the District Superintendent.</a:t>
            </a:r>
          </a:p>
          <a:p>
            <a:pPr algn="ctr">
              <a:buNone/>
            </a:pPr>
            <a:endParaRPr lang="en-US" sz="3600" b="1" dirty="0">
              <a:solidFill>
                <a:schemeClr val="accent1">
                  <a:lumMod val="60000"/>
                  <a:lumOff val="40000"/>
                </a:schemeClr>
              </a:solidFill>
              <a:latin typeface="Arial Black" panose="020B0A04020102020204" pitchFamily="34" charset="0"/>
            </a:endParaRPr>
          </a:p>
        </p:txBody>
      </p:sp>
      <p:sp>
        <p:nvSpPr>
          <p:cNvPr id="5" name="Content Placeholder 4"/>
          <p:cNvSpPr txBox="1">
            <a:spLocks/>
          </p:cNvSpPr>
          <p:nvPr/>
        </p:nvSpPr>
        <p:spPr>
          <a:xfrm>
            <a:off x="0" y="0"/>
            <a:ext cx="9160042" cy="1295400"/>
          </a:xfrm>
          <a:prstGeom prst="rect">
            <a:avLst/>
          </a:prstGeom>
        </p:spPr>
        <p:txBody>
          <a:bodyPr>
            <a:normAutofit fontScale="70000" lnSpcReduction="2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2" charset="2"/>
              <a:buNone/>
            </a:pPr>
            <a:endParaRPr lang="en-US" dirty="0" smtClean="0"/>
          </a:p>
          <a:p>
            <a:pPr algn="ctr">
              <a:buFont typeface="Wingdings 2" charset="2"/>
              <a:buNone/>
            </a:pPr>
            <a:r>
              <a:rPr lang="en-US" sz="6300" dirty="0" smtClean="0">
                <a:latin typeface="Arial Black" panose="020B0A04020102020204" pitchFamily="34" charset="0"/>
              </a:rPr>
              <a:t>Lay Speaker (Pulpit Supply)</a:t>
            </a:r>
          </a:p>
        </p:txBody>
      </p:sp>
    </p:spTree>
    <p:extLst>
      <p:ext uri="{BB962C8B-B14F-4D97-AF65-F5344CB8AC3E}">
        <p14:creationId xmlns:p14="http://schemas.microsoft.com/office/powerpoint/2010/main" val="1353561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31412389"/>
              </p:ext>
            </p:extLst>
          </p:nvPr>
        </p:nvGraphicFramePr>
        <p:xfrm>
          <a:off x="381000" y="228600"/>
          <a:ext cx="8153399" cy="5976455"/>
        </p:xfrm>
        <a:graphic>
          <a:graphicData uri="http://schemas.openxmlformats.org/drawingml/2006/table">
            <a:tbl>
              <a:tblPr firstRow="1" firstCol="1" bandRow="1"/>
              <a:tblGrid>
                <a:gridCol w="3912537"/>
                <a:gridCol w="4240862"/>
              </a:tblGrid>
              <a:tr h="525298">
                <a:tc gridSpan="2">
                  <a:txBody>
                    <a:bodyPr/>
                    <a:lstStyle/>
                    <a:p>
                      <a:pPr marL="0" marR="0">
                        <a:lnSpc>
                          <a:spcPct val="115000"/>
                        </a:lnSpc>
                        <a:spcBef>
                          <a:spcPts val="0"/>
                        </a:spcBef>
                        <a:spcAft>
                          <a:spcPts val="0"/>
                        </a:spcAft>
                      </a:pPr>
                      <a:r>
                        <a:rPr lang="en-US" sz="1400" b="1" i="1" dirty="0">
                          <a:solidFill>
                            <a:schemeClr val="bg1"/>
                          </a:solidFill>
                          <a:effectLst/>
                          <a:latin typeface="Calibri"/>
                          <a:ea typeface="Calibri"/>
                          <a:cs typeface="Times New Roman"/>
                        </a:rPr>
                        <a:t>Following is a NEW ministry within the Lay Servant Ministries Program established at the 2012 General Conference and included in the 2012 Book of Discipline</a:t>
                      </a:r>
                      <a:endParaRPr lang="en-US" sz="1400" b="1" dirty="0">
                        <a:solidFill>
                          <a:schemeClr val="bg1"/>
                        </a:solidFill>
                        <a:effectLst/>
                        <a:latin typeface="Calibri"/>
                        <a:ea typeface="Calibri"/>
                        <a:cs typeface="Times New Roman"/>
                      </a:endParaRP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337159">
                <a:tc>
                  <a:txBody>
                    <a:bodyPr/>
                    <a:lstStyle/>
                    <a:p>
                      <a:pPr marL="0" marR="0" algn="ctr">
                        <a:lnSpc>
                          <a:spcPct val="115000"/>
                        </a:lnSpc>
                        <a:spcBef>
                          <a:spcPts val="0"/>
                        </a:spcBef>
                        <a:spcAft>
                          <a:spcPts val="0"/>
                        </a:spcAft>
                      </a:pPr>
                      <a:r>
                        <a:rPr lang="en-US" sz="1400" b="1" dirty="0">
                          <a:solidFill>
                            <a:schemeClr val="bg1"/>
                          </a:solidFill>
                          <a:effectLst/>
                          <a:latin typeface="Calibri"/>
                          <a:ea typeface="Calibri"/>
                          <a:cs typeface="Times New Roman"/>
                        </a:rPr>
                        <a:t>TITLE</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solidFill>
                            <a:schemeClr val="bg1"/>
                          </a:solidFill>
                          <a:effectLst/>
                          <a:latin typeface="Calibri"/>
                          <a:ea typeface="Calibri"/>
                          <a:cs typeface="Times New Roman"/>
                        </a:rPr>
                        <a:t>REQUIREMENTS</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7159">
                <a:tc>
                  <a:txBody>
                    <a:bodyPr/>
                    <a:lstStyle/>
                    <a:p>
                      <a:pPr marL="0" marR="0">
                        <a:lnSpc>
                          <a:spcPct val="115000"/>
                        </a:lnSpc>
                        <a:spcBef>
                          <a:spcPts val="0"/>
                        </a:spcBef>
                        <a:spcAft>
                          <a:spcPts val="0"/>
                        </a:spcAft>
                      </a:pPr>
                      <a:r>
                        <a:rPr lang="en-US" sz="1400" b="1" dirty="0">
                          <a:solidFill>
                            <a:schemeClr val="bg1"/>
                          </a:solidFill>
                          <a:effectLst/>
                          <a:latin typeface="Calibri"/>
                          <a:ea typeface="Calibri"/>
                          <a:cs typeface="Times New Roman"/>
                        </a:rPr>
                        <a:t>Lay Speaker</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chemeClr val="bg1"/>
                          </a:solidFill>
                          <a:effectLst/>
                          <a:latin typeface="Calibri"/>
                          <a:ea typeface="Calibri"/>
                          <a:cs typeface="Times New Roman"/>
                        </a:rPr>
                        <a:t>(Is a Certified Lay Servant)</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772">
                <a:tc>
                  <a:txBody>
                    <a:bodyPr/>
                    <a:lstStyle/>
                    <a:p>
                      <a:pPr marL="0" marR="0">
                        <a:lnSpc>
                          <a:spcPct val="115000"/>
                        </a:lnSpc>
                        <a:spcBef>
                          <a:spcPts val="0"/>
                        </a:spcBef>
                        <a:spcAft>
                          <a:spcPts val="0"/>
                        </a:spcAft>
                      </a:pPr>
                      <a:r>
                        <a:rPr lang="en-US" sz="1400" b="1" i="1" dirty="0">
                          <a:solidFill>
                            <a:schemeClr val="bg1"/>
                          </a:solidFill>
                          <a:effectLst/>
                          <a:latin typeface="Calibri"/>
                          <a:ea typeface="Calibri"/>
                          <a:cs typeface="Times New Roman"/>
                        </a:rPr>
                        <a:t>Certified Lay Servant who provides pulpit supply</a:t>
                      </a:r>
                      <a:endParaRPr lang="en-US" sz="1400" b="1" dirty="0">
                        <a:solidFill>
                          <a:schemeClr val="bg1"/>
                        </a:solidFill>
                        <a:effectLst/>
                        <a:latin typeface="Calibri"/>
                        <a:ea typeface="Calibri"/>
                        <a:cs typeface="Times New Roman"/>
                      </a:endParaRP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chemeClr val="bg1"/>
                          </a:solidFill>
                          <a:effectLst/>
                          <a:latin typeface="Calibri"/>
                          <a:ea typeface="Calibri"/>
                          <a:cs typeface="Times New Roman"/>
                        </a:rPr>
                        <a:t> </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16316">
                <a:tc>
                  <a:txBody>
                    <a:bodyPr/>
                    <a:lstStyle/>
                    <a:p>
                      <a:pPr marL="0" marR="0">
                        <a:lnSpc>
                          <a:spcPct val="115000"/>
                        </a:lnSpc>
                        <a:spcBef>
                          <a:spcPts val="0"/>
                        </a:spcBef>
                        <a:spcAft>
                          <a:spcPts val="0"/>
                        </a:spcAft>
                      </a:pPr>
                      <a:r>
                        <a:rPr lang="en-US" sz="1400" b="1" dirty="0">
                          <a:solidFill>
                            <a:schemeClr val="bg1"/>
                          </a:solidFill>
                          <a:effectLst/>
                          <a:latin typeface="Calibri"/>
                          <a:ea typeface="Calibri"/>
                          <a:cs typeface="Times New Roman"/>
                        </a:rPr>
                        <a:t> </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chemeClr val="bg1"/>
                          </a:solidFill>
                          <a:effectLst/>
                          <a:latin typeface="Calibri"/>
                          <a:ea typeface="Calibri"/>
                          <a:cs typeface="Times New Roman"/>
                        </a:rPr>
                        <a:t>1.  Must have been recommended for continuation as a Certified Lay Servant for a Minimum of the past three years by their  Charge Conference</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7544">
                <a:tc>
                  <a:txBody>
                    <a:bodyPr/>
                    <a:lstStyle/>
                    <a:p>
                      <a:pPr marL="0" marR="0">
                        <a:lnSpc>
                          <a:spcPct val="115000"/>
                        </a:lnSpc>
                        <a:spcBef>
                          <a:spcPts val="0"/>
                        </a:spcBef>
                        <a:spcAft>
                          <a:spcPts val="0"/>
                        </a:spcAft>
                      </a:pPr>
                      <a:r>
                        <a:rPr lang="en-US" sz="1400" b="1">
                          <a:solidFill>
                            <a:schemeClr val="bg1"/>
                          </a:solidFill>
                          <a:effectLst/>
                          <a:latin typeface="Calibri"/>
                          <a:ea typeface="Calibri"/>
                          <a:cs typeface="Times New Roman"/>
                        </a:rPr>
                        <a:t>Required Courses:</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chemeClr val="bg1"/>
                          </a:solidFill>
                          <a:effectLst/>
                          <a:latin typeface="Calibri"/>
                          <a:ea typeface="Calibri"/>
                          <a:cs typeface="Times New Roman"/>
                        </a:rPr>
                        <a:t>2.  Documentation must be completed of the six required Lay Speaker Courses</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772">
                <a:tc>
                  <a:txBody>
                    <a:bodyPr/>
                    <a:lstStyle/>
                    <a:p>
                      <a:pPr marL="0" marR="0">
                        <a:lnSpc>
                          <a:spcPct val="115000"/>
                        </a:lnSpc>
                        <a:spcBef>
                          <a:spcPts val="0"/>
                        </a:spcBef>
                        <a:spcAft>
                          <a:spcPts val="0"/>
                        </a:spcAft>
                      </a:pPr>
                      <a:r>
                        <a:rPr lang="en-US" sz="1400" b="1">
                          <a:solidFill>
                            <a:schemeClr val="bg1"/>
                          </a:solidFill>
                          <a:effectLst/>
                          <a:latin typeface="Calibri"/>
                          <a:ea typeface="Calibri"/>
                          <a:cs typeface="Times New Roman"/>
                        </a:rPr>
                        <a:t>1.  Discovering Your Spiritual Gifts</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chemeClr val="bg1"/>
                          </a:solidFill>
                          <a:effectLst/>
                          <a:latin typeface="Calibri"/>
                          <a:ea typeface="Calibri"/>
                          <a:cs typeface="Times New Roman"/>
                        </a:rPr>
                        <a:t>3.  Interview/Approval by District Committee on LSM</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772">
                <a:tc>
                  <a:txBody>
                    <a:bodyPr/>
                    <a:lstStyle/>
                    <a:p>
                      <a:pPr marL="0" marR="0">
                        <a:lnSpc>
                          <a:spcPct val="115000"/>
                        </a:lnSpc>
                        <a:spcBef>
                          <a:spcPts val="0"/>
                        </a:spcBef>
                        <a:spcAft>
                          <a:spcPts val="0"/>
                        </a:spcAft>
                      </a:pPr>
                      <a:r>
                        <a:rPr lang="en-US" sz="1400" b="1">
                          <a:solidFill>
                            <a:schemeClr val="bg1"/>
                          </a:solidFill>
                          <a:effectLst/>
                          <a:latin typeface="Calibri"/>
                          <a:ea typeface="Calibri"/>
                          <a:cs typeface="Times New Roman"/>
                        </a:rPr>
                        <a:t>2.  Leading in Prayer</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chemeClr val="bg1"/>
                          </a:solidFill>
                          <a:effectLst/>
                          <a:latin typeface="Calibri"/>
                          <a:ea typeface="Calibri"/>
                          <a:cs typeface="Times New Roman"/>
                        </a:rPr>
                        <a:t>4.  File Annual Report</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7544">
                <a:tc>
                  <a:txBody>
                    <a:bodyPr/>
                    <a:lstStyle/>
                    <a:p>
                      <a:pPr marL="0" marR="0">
                        <a:lnSpc>
                          <a:spcPct val="115000"/>
                        </a:lnSpc>
                        <a:spcBef>
                          <a:spcPts val="0"/>
                        </a:spcBef>
                        <a:spcAft>
                          <a:spcPts val="0"/>
                        </a:spcAft>
                      </a:pPr>
                      <a:r>
                        <a:rPr lang="en-US" sz="1400" b="1" dirty="0">
                          <a:solidFill>
                            <a:schemeClr val="bg1"/>
                          </a:solidFill>
                          <a:effectLst/>
                          <a:latin typeface="Calibri"/>
                          <a:ea typeface="Calibri"/>
                          <a:cs typeface="Times New Roman"/>
                        </a:rPr>
                        <a:t>3.  </a:t>
                      </a:r>
                      <a:r>
                        <a:rPr lang="en-US" sz="1400" b="1" dirty="0" smtClean="0">
                          <a:solidFill>
                            <a:schemeClr val="bg1"/>
                          </a:solidFill>
                          <a:effectLst/>
                          <a:latin typeface="Calibri"/>
                          <a:ea typeface="Calibri"/>
                          <a:cs typeface="Times New Roman"/>
                        </a:rPr>
                        <a:t>Go</a:t>
                      </a:r>
                      <a:r>
                        <a:rPr lang="en-US" sz="1400" b="1" baseline="0" dirty="0" smtClean="0">
                          <a:solidFill>
                            <a:schemeClr val="bg1"/>
                          </a:solidFill>
                          <a:effectLst/>
                          <a:latin typeface="Calibri"/>
                          <a:ea typeface="Calibri"/>
                          <a:cs typeface="Times New Roman"/>
                        </a:rPr>
                        <a:t> Preach or From Your Heart to Theirs</a:t>
                      </a:r>
                      <a:endParaRPr lang="en-US" sz="1400" b="1" dirty="0">
                        <a:solidFill>
                          <a:schemeClr val="bg1"/>
                        </a:solidFill>
                        <a:effectLst/>
                        <a:latin typeface="Calibri"/>
                        <a:ea typeface="Calibri"/>
                        <a:cs typeface="Times New Roman"/>
                      </a:endParaRP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chemeClr val="bg1"/>
                          </a:solidFill>
                          <a:effectLst/>
                          <a:latin typeface="Calibri"/>
                          <a:ea typeface="Calibri"/>
                          <a:cs typeface="Times New Roman"/>
                        </a:rPr>
                        <a:t>5.  Every three years complete one  advanced course and interview with District Committee on LSM</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772">
                <a:tc>
                  <a:txBody>
                    <a:bodyPr/>
                    <a:lstStyle/>
                    <a:p>
                      <a:pPr marL="0" marR="0">
                        <a:lnSpc>
                          <a:spcPct val="115000"/>
                        </a:lnSpc>
                        <a:spcBef>
                          <a:spcPts val="0"/>
                        </a:spcBef>
                        <a:spcAft>
                          <a:spcPts val="0"/>
                        </a:spcAft>
                      </a:pPr>
                      <a:r>
                        <a:rPr lang="en-US" sz="1400" b="1">
                          <a:solidFill>
                            <a:schemeClr val="bg1"/>
                          </a:solidFill>
                          <a:effectLst/>
                          <a:latin typeface="Calibri"/>
                          <a:ea typeface="Calibri"/>
                          <a:cs typeface="Times New Roman"/>
                        </a:rPr>
                        <a:t>4.  Living Our United Methodist Beliefs (UM Heritage)</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chemeClr val="bg1"/>
                          </a:solidFill>
                          <a:effectLst/>
                          <a:latin typeface="Calibri"/>
                          <a:ea typeface="Calibri"/>
                          <a:cs typeface="Times New Roman"/>
                        </a:rPr>
                        <a:t> </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772">
                <a:tc>
                  <a:txBody>
                    <a:bodyPr/>
                    <a:lstStyle/>
                    <a:p>
                      <a:pPr marL="0" marR="0">
                        <a:lnSpc>
                          <a:spcPct val="115000"/>
                        </a:lnSpc>
                        <a:spcBef>
                          <a:spcPts val="0"/>
                        </a:spcBef>
                        <a:spcAft>
                          <a:spcPts val="0"/>
                        </a:spcAft>
                      </a:pPr>
                      <a:r>
                        <a:rPr lang="en-US" sz="1400" b="1">
                          <a:solidFill>
                            <a:schemeClr val="bg1"/>
                          </a:solidFill>
                          <a:effectLst/>
                          <a:latin typeface="Calibri"/>
                          <a:ea typeface="Calibri"/>
                          <a:cs typeface="Times New Roman"/>
                        </a:rPr>
                        <a:t>5.  Leading in Worship</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chemeClr val="bg1"/>
                          </a:solidFill>
                          <a:effectLst/>
                          <a:latin typeface="Calibri"/>
                          <a:ea typeface="Calibri"/>
                          <a:cs typeface="Times New Roman"/>
                        </a:rPr>
                        <a:t> </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7544">
                <a:tc>
                  <a:txBody>
                    <a:bodyPr/>
                    <a:lstStyle/>
                    <a:p>
                      <a:pPr marL="0" marR="0">
                        <a:lnSpc>
                          <a:spcPct val="115000"/>
                        </a:lnSpc>
                        <a:spcBef>
                          <a:spcPts val="0"/>
                        </a:spcBef>
                        <a:spcAft>
                          <a:spcPts val="0"/>
                        </a:spcAft>
                      </a:pPr>
                      <a:r>
                        <a:rPr lang="en-US" sz="1400" b="1">
                          <a:solidFill>
                            <a:schemeClr val="bg1"/>
                          </a:solidFill>
                          <a:effectLst/>
                          <a:latin typeface="Calibri"/>
                          <a:ea typeface="Calibri"/>
                          <a:cs typeface="Times New Roman"/>
                        </a:rPr>
                        <a:t>6.  Life Together in the United Methodist Connection (UM Polity)</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chemeClr val="bg1"/>
                          </a:solidFill>
                          <a:effectLst/>
                          <a:latin typeface="Calibri"/>
                          <a:ea typeface="Calibri"/>
                          <a:cs typeface="Times New Roman"/>
                        </a:rPr>
                        <a:t> </a:t>
                      </a: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6379">
                <a:tc gridSpan="2">
                  <a:txBody>
                    <a:bodyPr/>
                    <a:lstStyle/>
                    <a:p>
                      <a:pPr marL="0" marR="0">
                        <a:lnSpc>
                          <a:spcPct val="115000"/>
                        </a:lnSpc>
                        <a:spcBef>
                          <a:spcPts val="0"/>
                        </a:spcBef>
                        <a:spcAft>
                          <a:spcPts val="0"/>
                        </a:spcAft>
                      </a:pPr>
                      <a:r>
                        <a:rPr lang="en-US" sz="1400" b="1" i="1" dirty="0">
                          <a:solidFill>
                            <a:schemeClr val="bg1"/>
                          </a:solidFill>
                          <a:effectLst/>
                          <a:latin typeface="Calibri"/>
                          <a:ea typeface="Calibri"/>
                          <a:cs typeface="Times New Roman"/>
                        </a:rPr>
                        <a:t>ANY CERTIFIED LAY SERVANT SEEKING TO PURSUE THE DESIGNATION OF LAY SPEAKER MUST SUBMIT A COMPLETED INITIAL APPLICATION AT THEIR REGULARLY SCHEDULED CHARGE CONFERENCE.  (Initial Application Form attached)</a:t>
                      </a:r>
                      <a:endParaRPr lang="en-US" sz="1400" b="1" dirty="0">
                        <a:solidFill>
                          <a:schemeClr val="bg1"/>
                        </a:solidFill>
                        <a:effectLst/>
                        <a:latin typeface="Calibri"/>
                        <a:ea typeface="Calibri"/>
                        <a:cs typeface="Times New Roman"/>
                      </a:endParaRPr>
                    </a:p>
                  </a:txBody>
                  <a:tcPr marL="60524" marR="605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bl>
          </a:graphicData>
        </a:graphic>
      </p:graphicFrame>
      <p:sp>
        <p:nvSpPr>
          <p:cNvPr id="5" name="Rectangle 1"/>
          <p:cNvSpPr>
            <a:spLocks noChangeArrowheads="1"/>
          </p:cNvSpPr>
          <p:nvPr/>
        </p:nvSpPr>
        <p:spPr bwMode="auto">
          <a:xfrm>
            <a:off x="1565275" y="17637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405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36538348"/>
              </p:ext>
            </p:extLst>
          </p:nvPr>
        </p:nvGraphicFramePr>
        <p:xfrm>
          <a:off x="304800" y="152245"/>
          <a:ext cx="8610600" cy="6607595"/>
        </p:xfrm>
        <a:graphic>
          <a:graphicData uri="http://schemas.openxmlformats.org/presentationml/2006/ole">
            <mc:AlternateContent xmlns:mc="http://schemas.openxmlformats.org/markup-compatibility/2006">
              <mc:Choice xmlns:v="urn:schemas-microsoft-com:vml" Requires="v">
                <p:oleObj spid="_x0000_s3114" name="Acrobat Document" r:id="rId4" imgW="5829300" imgH="7543800" progId="AcroExch.Document.11">
                  <p:embed/>
                </p:oleObj>
              </mc:Choice>
              <mc:Fallback>
                <p:oleObj name="Acrobat Document" r:id="rId4" imgW="5829300" imgH="7543800" progId="AcroExch.Document.11">
                  <p:embed/>
                  <p:pic>
                    <p:nvPicPr>
                      <p:cNvPr id="0" name=""/>
                      <p:cNvPicPr/>
                      <p:nvPr/>
                    </p:nvPicPr>
                    <p:blipFill>
                      <a:blip r:embed="rId5"/>
                      <a:stretch>
                        <a:fillRect/>
                      </a:stretch>
                    </p:blipFill>
                    <p:spPr>
                      <a:xfrm>
                        <a:off x="304800" y="152245"/>
                        <a:ext cx="8610600" cy="6607595"/>
                      </a:xfrm>
                      <a:prstGeom prst="rect">
                        <a:avLst/>
                      </a:prstGeom>
                    </p:spPr>
                  </p:pic>
                </p:oleObj>
              </mc:Fallback>
            </mc:AlternateContent>
          </a:graphicData>
        </a:graphic>
      </p:graphicFrame>
    </p:spTree>
    <p:extLst>
      <p:ext uri="{BB962C8B-B14F-4D97-AF65-F5344CB8AC3E}">
        <p14:creationId xmlns:p14="http://schemas.microsoft.com/office/powerpoint/2010/main" val="19488106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36000" b="-36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12821" y="1600200"/>
            <a:ext cx="8534400" cy="4800600"/>
          </a:xfrm>
          <a:solidFill>
            <a:srgbClr val="000000">
              <a:alpha val="50196"/>
            </a:srgbClr>
          </a:solidFill>
        </p:spPr>
        <p:txBody>
          <a:bodyPr>
            <a:normAutofit/>
          </a:bodyPr>
          <a:lstStyle/>
          <a:p>
            <a:pPr lvl="1">
              <a:buNone/>
            </a:pPr>
            <a:r>
              <a:rPr lang="en-US" sz="2200" b="1" dirty="0" smtClean="0">
                <a:latin typeface="Arial Black" panose="020B0A04020102020204" pitchFamily="34" charset="0"/>
              </a:rPr>
              <a:t>Upon receipt of initial application, candidate will receive a letter from the District Director of LSM which will include an explanation of procedures for Lay </a:t>
            </a:r>
            <a:r>
              <a:rPr lang="en-US" sz="2200" b="1" dirty="0" smtClean="0">
                <a:latin typeface="Arial Black" panose="020B0A04020102020204" pitchFamily="34" charset="0"/>
              </a:rPr>
              <a:t>Speaker (Pulpit Supply)</a:t>
            </a:r>
            <a:endParaRPr lang="en-US" sz="2200" b="1" dirty="0" smtClean="0">
              <a:latin typeface="Arial Black" panose="020B0A04020102020204" pitchFamily="34" charset="0"/>
            </a:endParaRPr>
          </a:p>
          <a:p>
            <a:pPr lvl="1"/>
            <a:r>
              <a:rPr lang="en-US" sz="2200" b="1" dirty="0" smtClean="0">
                <a:latin typeface="Arial Black" panose="020B0A04020102020204" pitchFamily="34" charset="0"/>
              </a:rPr>
              <a:t>Remaining Course Work</a:t>
            </a:r>
          </a:p>
          <a:p>
            <a:pPr lvl="1"/>
            <a:r>
              <a:rPr lang="en-US" sz="2200" b="1" dirty="0" smtClean="0">
                <a:latin typeface="Arial Black" panose="020B0A04020102020204" pitchFamily="34" charset="0"/>
              </a:rPr>
              <a:t>Typed Sermon</a:t>
            </a:r>
          </a:p>
          <a:p>
            <a:pPr lvl="1"/>
            <a:r>
              <a:rPr lang="en-US" sz="2200" b="1" dirty="0" smtClean="0">
                <a:latin typeface="Arial Black" panose="020B0A04020102020204" pitchFamily="34" charset="0"/>
              </a:rPr>
              <a:t>Full Order of Worship, including songs, scripture and prayers</a:t>
            </a:r>
          </a:p>
          <a:p>
            <a:pPr lvl="1" algn="just">
              <a:buNone/>
            </a:pPr>
            <a:r>
              <a:rPr lang="en-US" sz="2200" b="1" i="1" dirty="0" smtClean="0">
                <a:latin typeface="Arial Black" panose="020B0A04020102020204" pitchFamily="34" charset="0"/>
              </a:rPr>
              <a:t>Once assembled, </a:t>
            </a:r>
            <a:r>
              <a:rPr lang="en-US" sz="2200" b="1" i="1" dirty="0">
                <a:latin typeface="Arial Black" panose="020B0A04020102020204" pitchFamily="34" charset="0"/>
              </a:rPr>
              <a:t>they are to be mailed to:</a:t>
            </a:r>
          </a:p>
          <a:p>
            <a:pPr lvl="1" algn="just">
              <a:buNone/>
            </a:pPr>
            <a:r>
              <a:rPr lang="en-US" sz="2200" b="1" i="1" u="sng" dirty="0" smtClean="0">
                <a:latin typeface="Arial Black" panose="020B0A04020102020204" pitchFamily="34" charset="0"/>
              </a:rPr>
              <a:t>The </a:t>
            </a:r>
            <a:r>
              <a:rPr lang="en-US" sz="2200" b="1" i="1" u="sng" dirty="0">
                <a:latin typeface="Arial Black" panose="020B0A04020102020204" pitchFamily="34" charset="0"/>
              </a:rPr>
              <a:t>District </a:t>
            </a:r>
            <a:r>
              <a:rPr lang="en-US" sz="2200" b="1" i="1" dirty="0">
                <a:latin typeface="Arial Black" panose="020B0A04020102020204" pitchFamily="34" charset="0"/>
              </a:rPr>
              <a:t>– Director of Lay Servant Ministries.</a:t>
            </a:r>
          </a:p>
        </p:txBody>
      </p:sp>
      <p:sp>
        <p:nvSpPr>
          <p:cNvPr id="7" name="Content Placeholder 4"/>
          <p:cNvSpPr txBox="1">
            <a:spLocks/>
          </p:cNvSpPr>
          <p:nvPr/>
        </p:nvSpPr>
        <p:spPr>
          <a:xfrm>
            <a:off x="0" y="0"/>
            <a:ext cx="9160042" cy="1295400"/>
          </a:xfrm>
          <a:prstGeom prst="rect">
            <a:avLst/>
          </a:prstGeom>
          <a:solidFill>
            <a:srgbClr val="262626">
              <a:alpha val="54902"/>
            </a:srgbClr>
          </a:solidFill>
        </p:spPr>
        <p:txBody>
          <a:bodyPr>
            <a:normAutofit fontScale="70000" lnSpcReduction="2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EDD78"/>
              </a:buClr>
              <a:buFont typeface="Wingdings 2" charset="2"/>
              <a:buNone/>
            </a:pPr>
            <a:endParaRPr lang="en-US" dirty="0" smtClean="0">
              <a:solidFill>
                <a:prstClr val="white"/>
              </a:solidFill>
            </a:endParaRPr>
          </a:p>
          <a:p>
            <a:pPr algn="ctr">
              <a:buClr>
                <a:srgbClr val="FEDD78"/>
              </a:buClr>
              <a:buFont typeface="Wingdings 2" charset="2"/>
              <a:buNone/>
            </a:pPr>
            <a:r>
              <a:rPr lang="en-US" sz="6300" dirty="0" smtClean="0">
                <a:latin typeface="Arial Black" panose="020B0A04020102020204" pitchFamily="34" charset="0"/>
              </a:rPr>
              <a:t>Lay Speaker (Pulpit Supply)</a:t>
            </a:r>
          </a:p>
        </p:txBody>
      </p:sp>
    </p:spTree>
    <p:extLst>
      <p:ext uri="{BB962C8B-B14F-4D97-AF65-F5344CB8AC3E}">
        <p14:creationId xmlns:p14="http://schemas.microsoft.com/office/powerpoint/2010/main" val="26903904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12821" y="1295400"/>
            <a:ext cx="8534400" cy="4800600"/>
          </a:xfrm>
        </p:spPr>
        <p:txBody>
          <a:bodyPr>
            <a:normAutofit fontScale="92500" lnSpcReduction="10000"/>
          </a:bodyPr>
          <a:lstStyle/>
          <a:p>
            <a:pPr algn="just">
              <a:buNone/>
            </a:pPr>
            <a:r>
              <a:rPr lang="en-US" dirty="0" smtClean="0"/>
              <a:t>	</a:t>
            </a:r>
            <a:r>
              <a:rPr lang="en-US" sz="2800" b="1" dirty="0" smtClean="0">
                <a:solidFill>
                  <a:schemeClr val="bg1"/>
                </a:solidFill>
                <a:latin typeface="Arial Black" panose="020B0A04020102020204" pitchFamily="34" charset="0"/>
              </a:rPr>
              <a:t>When the materials are received by the District Director of Lay Servant Ministries, he/she will call a meeting of</a:t>
            </a:r>
            <a:endParaRPr lang="en-US" sz="2800" b="1" dirty="0">
              <a:solidFill>
                <a:schemeClr val="bg1"/>
              </a:solidFill>
              <a:latin typeface="Arial Black" panose="020B0A04020102020204" pitchFamily="34" charset="0"/>
            </a:endParaRPr>
          </a:p>
          <a:p>
            <a:pPr algn="just">
              <a:buNone/>
            </a:pPr>
            <a:endParaRPr lang="en-US" sz="2800" b="1" dirty="0">
              <a:solidFill>
                <a:schemeClr val="bg1"/>
              </a:solidFill>
              <a:latin typeface="Arial Black" panose="020B0A04020102020204" pitchFamily="34" charset="0"/>
            </a:endParaRPr>
          </a:p>
          <a:p>
            <a:pPr algn="ctr">
              <a:buNone/>
            </a:pPr>
            <a:r>
              <a:rPr lang="en-US" sz="3600" b="1" dirty="0">
                <a:solidFill>
                  <a:schemeClr val="bg1"/>
                </a:solidFill>
                <a:latin typeface="Arial Black" panose="020B0A04020102020204" pitchFamily="34" charset="0"/>
              </a:rPr>
              <a:t>t</a:t>
            </a:r>
            <a:r>
              <a:rPr lang="en-US" sz="3600" b="1" dirty="0" smtClean="0">
                <a:solidFill>
                  <a:schemeClr val="bg1"/>
                </a:solidFill>
                <a:latin typeface="Arial Black" panose="020B0A04020102020204" pitchFamily="34" charset="0"/>
              </a:rPr>
              <a:t>he </a:t>
            </a:r>
            <a:r>
              <a:rPr lang="en-US" sz="3600" b="1" dirty="0">
                <a:solidFill>
                  <a:schemeClr val="bg1"/>
                </a:solidFill>
                <a:latin typeface="Arial Black" panose="020B0A04020102020204" pitchFamily="34" charset="0"/>
              </a:rPr>
              <a:t>District Committee on Lay Servant Ministries</a:t>
            </a:r>
          </a:p>
          <a:p>
            <a:pPr algn="ctr">
              <a:buNone/>
            </a:pPr>
            <a:endParaRPr lang="en-US" sz="3200" b="1" dirty="0">
              <a:solidFill>
                <a:schemeClr val="bg1"/>
              </a:solidFill>
              <a:latin typeface="Arial Black" panose="020B0A04020102020204" pitchFamily="34" charset="0"/>
            </a:endParaRPr>
          </a:p>
          <a:p>
            <a:pPr algn="just">
              <a:buNone/>
            </a:pPr>
            <a:r>
              <a:rPr lang="en-US" sz="2800" b="1" dirty="0">
                <a:solidFill>
                  <a:schemeClr val="bg1"/>
                </a:solidFill>
                <a:latin typeface="Arial Black" panose="020B0A04020102020204" pitchFamily="34" charset="0"/>
              </a:rPr>
              <a:t>	To review the </a:t>
            </a:r>
            <a:r>
              <a:rPr lang="en-US" sz="2800" b="1" dirty="0" smtClean="0">
                <a:solidFill>
                  <a:schemeClr val="bg1"/>
                </a:solidFill>
                <a:latin typeface="Arial Black" panose="020B0A04020102020204" pitchFamily="34" charset="0"/>
              </a:rPr>
              <a:t>materials and establish a time and place </a:t>
            </a:r>
            <a:r>
              <a:rPr lang="en-US" sz="2800" b="1" dirty="0">
                <a:solidFill>
                  <a:schemeClr val="bg1"/>
                </a:solidFill>
                <a:latin typeface="Arial Black" panose="020B0A04020102020204" pitchFamily="34" charset="0"/>
              </a:rPr>
              <a:t>to meet with the candidate for a personal interview.</a:t>
            </a:r>
          </a:p>
        </p:txBody>
      </p:sp>
      <p:sp>
        <p:nvSpPr>
          <p:cNvPr id="7" name="Content Placeholder 4"/>
          <p:cNvSpPr txBox="1">
            <a:spLocks/>
          </p:cNvSpPr>
          <p:nvPr/>
        </p:nvSpPr>
        <p:spPr>
          <a:xfrm>
            <a:off x="0" y="0"/>
            <a:ext cx="9160042" cy="1295400"/>
          </a:xfrm>
          <a:prstGeom prst="rect">
            <a:avLst/>
          </a:prstGeom>
        </p:spPr>
        <p:txBody>
          <a:bodyPr>
            <a:normAutofit fontScale="70000" lnSpcReduction="2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EDD78"/>
              </a:buClr>
              <a:buFont typeface="Wingdings 2" charset="2"/>
              <a:buNone/>
            </a:pPr>
            <a:endParaRPr lang="en-US" dirty="0" smtClean="0">
              <a:solidFill>
                <a:prstClr val="white"/>
              </a:solidFill>
            </a:endParaRPr>
          </a:p>
          <a:p>
            <a:pPr algn="ctr">
              <a:buClr>
                <a:srgbClr val="FEDD78"/>
              </a:buClr>
              <a:buFont typeface="Wingdings 2" charset="2"/>
              <a:buNone/>
            </a:pPr>
            <a:r>
              <a:rPr lang="en-US" sz="6300" dirty="0" smtClean="0">
                <a:solidFill>
                  <a:prstClr val="black"/>
                </a:solidFill>
                <a:latin typeface="Arial Black" panose="020B0A04020102020204" pitchFamily="34" charset="0"/>
              </a:rPr>
              <a:t>Lay Speaker (Pulpit Supply)</a:t>
            </a:r>
          </a:p>
        </p:txBody>
      </p:sp>
    </p:spTree>
    <p:extLst>
      <p:ext uri="{BB962C8B-B14F-4D97-AF65-F5344CB8AC3E}">
        <p14:creationId xmlns:p14="http://schemas.microsoft.com/office/powerpoint/2010/main" val="6827028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12821" y="1295400"/>
            <a:ext cx="8534400" cy="4800600"/>
          </a:xfrm>
        </p:spPr>
        <p:txBody>
          <a:bodyPr>
            <a:normAutofit lnSpcReduction="10000"/>
          </a:bodyPr>
          <a:lstStyle/>
          <a:p>
            <a:pPr marL="0" indent="0">
              <a:buNone/>
            </a:pPr>
            <a:r>
              <a:rPr lang="en-US" sz="2800" dirty="0" smtClean="0">
                <a:solidFill>
                  <a:schemeClr val="bg1"/>
                </a:solidFill>
                <a:latin typeface="Arial Black" panose="020B0A04020102020204" pitchFamily="34" charset="0"/>
              </a:rPr>
              <a:t>The </a:t>
            </a:r>
            <a:r>
              <a:rPr lang="en-US" sz="2800" dirty="0">
                <a:solidFill>
                  <a:schemeClr val="bg1"/>
                </a:solidFill>
                <a:latin typeface="Arial Black" panose="020B0A04020102020204" pitchFamily="34" charset="0"/>
              </a:rPr>
              <a:t>District Committee on Lay Servant Ministries will consist </a:t>
            </a:r>
            <a:r>
              <a:rPr lang="en-US" sz="2800" dirty="0" smtClean="0">
                <a:solidFill>
                  <a:schemeClr val="bg1"/>
                </a:solidFill>
                <a:latin typeface="Arial Black" panose="020B0A04020102020204" pitchFamily="34" charset="0"/>
              </a:rPr>
              <a:t>of:</a:t>
            </a:r>
          </a:p>
          <a:p>
            <a:pPr lvl="1">
              <a:buFont typeface="Wingdings" panose="05000000000000000000" pitchFamily="2" charset="2"/>
              <a:buChar char="q"/>
            </a:pPr>
            <a:r>
              <a:rPr lang="en-US" sz="2600" dirty="0" smtClean="0">
                <a:solidFill>
                  <a:schemeClr val="bg1"/>
                </a:solidFill>
                <a:latin typeface="Arial Black" panose="020B0A04020102020204" pitchFamily="34" charset="0"/>
              </a:rPr>
              <a:t>The District </a:t>
            </a:r>
            <a:r>
              <a:rPr lang="en-US" sz="2600" dirty="0">
                <a:solidFill>
                  <a:schemeClr val="bg1"/>
                </a:solidFill>
                <a:latin typeface="Arial Black" panose="020B0A04020102020204" pitchFamily="34" charset="0"/>
              </a:rPr>
              <a:t>Director of Lay Servant Ministries or </a:t>
            </a:r>
            <a:r>
              <a:rPr lang="en-US" sz="2600" dirty="0" smtClean="0">
                <a:solidFill>
                  <a:schemeClr val="bg1"/>
                </a:solidFill>
                <a:latin typeface="Arial Black" panose="020B0A04020102020204" pitchFamily="34" charset="0"/>
              </a:rPr>
              <a:t>Associate; </a:t>
            </a:r>
          </a:p>
          <a:p>
            <a:pPr lvl="1">
              <a:buFont typeface="Wingdings" panose="05000000000000000000" pitchFamily="2" charset="2"/>
              <a:buChar char="q"/>
            </a:pPr>
            <a:r>
              <a:rPr lang="en-US" sz="2600" dirty="0">
                <a:solidFill>
                  <a:schemeClr val="bg1"/>
                </a:solidFill>
                <a:latin typeface="Arial Black" panose="020B0A04020102020204" pitchFamily="34" charset="0"/>
              </a:rPr>
              <a:t>A</a:t>
            </a:r>
            <a:r>
              <a:rPr lang="en-US" sz="2600" dirty="0" smtClean="0">
                <a:solidFill>
                  <a:schemeClr val="bg1"/>
                </a:solidFill>
                <a:latin typeface="Arial Black" panose="020B0A04020102020204" pitchFamily="34" charset="0"/>
              </a:rPr>
              <a:t>n </a:t>
            </a:r>
            <a:r>
              <a:rPr lang="en-US" sz="2600" dirty="0">
                <a:solidFill>
                  <a:schemeClr val="bg1"/>
                </a:solidFill>
                <a:latin typeface="Arial Black" panose="020B0A04020102020204" pitchFamily="34" charset="0"/>
              </a:rPr>
              <a:t>Elder in the United Methodist Church, </a:t>
            </a:r>
            <a:endParaRPr lang="en-US" sz="2600" dirty="0" smtClean="0">
              <a:solidFill>
                <a:schemeClr val="bg1"/>
              </a:solidFill>
              <a:latin typeface="Arial Black" panose="020B0A04020102020204" pitchFamily="34" charset="0"/>
            </a:endParaRPr>
          </a:p>
          <a:p>
            <a:pPr lvl="1">
              <a:buFont typeface="Wingdings" panose="05000000000000000000" pitchFamily="2" charset="2"/>
              <a:buChar char="q"/>
            </a:pPr>
            <a:r>
              <a:rPr lang="en-US" sz="2600" dirty="0" smtClean="0">
                <a:solidFill>
                  <a:schemeClr val="bg1"/>
                </a:solidFill>
                <a:latin typeface="Arial Black" panose="020B0A04020102020204" pitchFamily="34" charset="0"/>
              </a:rPr>
              <a:t>A </a:t>
            </a:r>
            <a:r>
              <a:rPr lang="en-US" sz="2600" dirty="0">
                <a:solidFill>
                  <a:schemeClr val="bg1"/>
                </a:solidFill>
                <a:latin typeface="Arial Black" panose="020B0A04020102020204" pitchFamily="34" charset="0"/>
              </a:rPr>
              <a:t>local Pastor, </a:t>
            </a:r>
          </a:p>
          <a:p>
            <a:pPr lvl="1">
              <a:buFont typeface="Wingdings" panose="05000000000000000000" pitchFamily="2" charset="2"/>
              <a:buChar char="q"/>
            </a:pPr>
            <a:r>
              <a:rPr lang="en-US" sz="2600" dirty="0" smtClean="0">
                <a:solidFill>
                  <a:schemeClr val="bg1"/>
                </a:solidFill>
                <a:latin typeface="Arial Black" panose="020B0A04020102020204" pitchFamily="34" charset="0"/>
              </a:rPr>
              <a:t>A Certified </a:t>
            </a:r>
            <a:r>
              <a:rPr lang="en-US" sz="2600" dirty="0">
                <a:solidFill>
                  <a:schemeClr val="bg1"/>
                </a:solidFill>
                <a:latin typeface="Arial Black" panose="020B0A04020102020204" pitchFamily="34" charset="0"/>
              </a:rPr>
              <a:t>Lay </a:t>
            </a:r>
            <a:r>
              <a:rPr lang="en-US" sz="2600" dirty="0" smtClean="0">
                <a:solidFill>
                  <a:schemeClr val="bg1"/>
                </a:solidFill>
                <a:latin typeface="Arial Black" panose="020B0A04020102020204" pitchFamily="34" charset="0"/>
              </a:rPr>
              <a:t>Servant/</a:t>
            </a:r>
            <a:r>
              <a:rPr lang="en-US" sz="2600" dirty="0" smtClean="0">
                <a:solidFill>
                  <a:srgbClr val="C00000"/>
                </a:solidFill>
                <a:latin typeface="Arial Black" panose="020B0A04020102020204" pitchFamily="34" charset="0"/>
              </a:rPr>
              <a:t>Lay Speaker (</a:t>
            </a:r>
            <a:r>
              <a:rPr lang="en-US" sz="2200" i="1" dirty="0" smtClean="0">
                <a:solidFill>
                  <a:srgbClr val="C00000"/>
                </a:solidFill>
                <a:latin typeface="Arial Black" panose="020B0A04020102020204" pitchFamily="34" charset="0"/>
              </a:rPr>
              <a:t>as individuals transition through training, service and approval</a:t>
            </a:r>
            <a:r>
              <a:rPr lang="en-US" sz="2600" dirty="0" smtClean="0">
                <a:solidFill>
                  <a:srgbClr val="C00000"/>
                </a:solidFill>
                <a:latin typeface="Arial Black" panose="020B0A04020102020204" pitchFamily="34" charset="0"/>
              </a:rPr>
              <a:t>)</a:t>
            </a:r>
            <a:r>
              <a:rPr lang="en-US" sz="2600" dirty="0" smtClean="0">
                <a:solidFill>
                  <a:schemeClr val="bg1"/>
                </a:solidFill>
                <a:latin typeface="Arial Black" panose="020B0A04020102020204" pitchFamily="34" charset="0"/>
              </a:rPr>
              <a:t>, </a:t>
            </a:r>
            <a:r>
              <a:rPr lang="en-US" sz="2600" dirty="0">
                <a:solidFill>
                  <a:schemeClr val="bg1"/>
                </a:solidFill>
                <a:latin typeface="Arial Black" panose="020B0A04020102020204" pitchFamily="34" charset="0"/>
              </a:rPr>
              <a:t>and the </a:t>
            </a:r>
            <a:endParaRPr lang="en-US" sz="2600" dirty="0" smtClean="0">
              <a:solidFill>
                <a:schemeClr val="bg1"/>
              </a:solidFill>
              <a:latin typeface="Arial Black" panose="020B0A04020102020204" pitchFamily="34" charset="0"/>
            </a:endParaRPr>
          </a:p>
          <a:p>
            <a:pPr lvl="1">
              <a:buFont typeface="Wingdings" panose="05000000000000000000" pitchFamily="2" charset="2"/>
              <a:buChar char="q"/>
            </a:pPr>
            <a:r>
              <a:rPr lang="en-US" sz="2600" dirty="0" smtClean="0">
                <a:solidFill>
                  <a:schemeClr val="bg1"/>
                </a:solidFill>
                <a:latin typeface="Arial Black" panose="020B0A04020102020204" pitchFamily="34" charset="0"/>
              </a:rPr>
              <a:t>The District </a:t>
            </a:r>
            <a:r>
              <a:rPr lang="en-US" sz="2600" dirty="0">
                <a:solidFill>
                  <a:schemeClr val="bg1"/>
                </a:solidFill>
                <a:latin typeface="Arial Black" panose="020B0A04020102020204" pitchFamily="34" charset="0"/>
              </a:rPr>
              <a:t>Lay </a:t>
            </a:r>
            <a:r>
              <a:rPr lang="en-US" sz="2600" dirty="0" smtClean="0">
                <a:solidFill>
                  <a:schemeClr val="bg1"/>
                </a:solidFill>
                <a:latin typeface="Arial Black" panose="020B0A04020102020204" pitchFamily="34" charset="0"/>
              </a:rPr>
              <a:t>Leader. </a:t>
            </a:r>
            <a:endParaRPr lang="en-US" sz="2600" dirty="0">
              <a:solidFill>
                <a:schemeClr val="bg1"/>
              </a:solidFill>
              <a:latin typeface="Arial Black" panose="020B0A04020102020204" pitchFamily="34" charset="0"/>
            </a:endParaRPr>
          </a:p>
          <a:p>
            <a:pPr algn="just">
              <a:buNone/>
            </a:pPr>
            <a:endParaRPr lang="en-US" sz="2800" dirty="0">
              <a:solidFill>
                <a:schemeClr val="bg1"/>
              </a:solidFill>
              <a:latin typeface="Arial Black" panose="020B0A04020102020204" pitchFamily="34" charset="0"/>
            </a:endParaRPr>
          </a:p>
        </p:txBody>
      </p:sp>
      <p:sp>
        <p:nvSpPr>
          <p:cNvPr id="7" name="Content Placeholder 4"/>
          <p:cNvSpPr txBox="1">
            <a:spLocks/>
          </p:cNvSpPr>
          <p:nvPr/>
        </p:nvSpPr>
        <p:spPr>
          <a:xfrm>
            <a:off x="0" y="0"/>
            <a:ext cx="9160042" cy="1295400"/>
          </a:xfrm>
          <a:prstGeom prst="rect">
            <a:avLst/>
          </a:prstGeom>
        </p:spPr>
        <p:txBody>
          <a:bodyPr>
            <a:normAutofit fontScale="70000" lnSpcReduction="2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EDD78"/>
              </a:buClr>
              <a:buFont typeface="Wingdings 2" charset="2"/>
              <a:buNone/>
            </a:pPr>
            <a:endParaRPr lang="en-US" dirty="0" smtClean="0">
              <a:solidFill>
                <a:prstClr val="white"/>
              </a:solidFill>
            </a:endParaRPr>
          </a:p>
          <a:p>
            <a:pPr algn="ctr">
              <a:buClr>
                <a:srgbClr val="FEDD78"/>
              </a:buClr>
              <a:buFont typeface="Wingdings 2" charset="2"/>
              <a:buNone/>
            </a:pPr>
            <a:r>
              <a:rPr lang="en-US" sz="6300" dirty="0" smtClean="0">
                <a:solidFill>
                  <a:prstClr val="black"/>
                </a:solidFill>
                <a:latin typeface="Arial Black" panose="020B0A04020102020204" pitchFamily="34" charset="0"/>
              </a:rPr>
              <a:t>District Committee on LSM</a:t>
            </a:r>
          </a:p>
        </p:txBody>
      </p:sp>
    </p:spTree>
    <p:extLst>
      <p:ext uri="{BB962C8B-B14F-4D97-AF65-F5344CB8AC3E}">
        <p14:creationId xmlns:p14="http://schemas.microsoft.com/office/powerpoint/2010/main" val="8578355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t="-23000" b="-23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2743200"/>
            <a:ext cx="9220200" cy="3200400"/>
          </a:xfrm>
          <a:solidFill>
            <a:srgbClr val="000000">
              <a:alpha val="54902"/>
            </a:srgbClr>
          </a:solidFill>
        </p:spPr>
        <p:txBody>
          <a:bodyPr>
            <a:normAutofit/>
          </a:bodyPr>
          <a:lstStyle/>
          <a:p>
            <a:pPr algn="ctr">
              <a:buNone/>
            </a:pPr>
            <a:r>
              <a:rPr lang="en-US" sz="2800" b="1" dirty="0">
                <a:latin typeface="Arial Black" panose="020B0A04020102020204" pitchFamily="34" charset="0"/>
              </a:rPr>
              <a:t>If a candidate is Not approved to become a Lay Speaker </a:t>
            </a:r>
            <a:r>
              <a:rPr lang="en-US" sz="2800" b="1" dirty="0" smtClean="0">
                <a:latin typeface="Arial Black" panose="020B0A04020102020204" pitchFamily="34" charset="0"/>
              </a:rPr>
              <a:t>he/she </a:t>
            </a:r>
            <a:r>
              <a:rPr lang="en-US" sz="2800" b="1" dirty="0">
                <a:latin typeface="Arial Black" panose="020B0A04020102020204" pitchFamily="34" charset="0"/>
              </a:rPr>
              <a:t>will be given the opportunity to improve on the </a:t>
            </a:r>
            <a:r>
              <a:rPr lang="en-US" sz="2800" b="1" u="sng" dirty="0">
                <a:latin typeface="Arial Black" panose="020B0A04020102020204" pitchFamily="34" charset="0"/>
              </a:rPr>
              <a:t>recommendations of the committee</a:t>
            </a:r>
            <a:r>
              <a:rPr lang="en-US" sz="2800" b="1" dirty="0">
                <a:latin typeface="Arial Black" panose="020B0A04020102020204" pitchFamily="34" charset="0"/>
              </a:rPr>
              <a:t> and request a re-evaluation by the committee after a period of six months.</a:t>
            </a:r>
          </a:p>
        </p:txBody>
      </p:sp>
      <p:sp>
        <p:nvSpPr>
          <p:cNvPr id="7" name="Content Placeholder 4"/>
          <p:cNvSpPr txBox="1">
            <a:spLocks/>
          </p:cNvSpPr>
          <p:nvPr/>
        </p:nvSpPr>
        <p:spPr>
          <a:xfrm>
            <a:off x="-16042" y="990600"/>
            <a:ext cx="9160042" cy="1295400"/>
          </a:xfrm>
          <a:prstGeom prst="rect">
            <a:avLst/>
          </a:prstGeom>
        </p:spPr>
        <p:txBody>
          <a:bodyPr>
            <a:normAutofit fontScale="70000" lnSpcReduction="2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EDD78"/>
              </a:buClr>
              <a:buFont typeface="Wingdings 2" charset="2"/>
              <a:buNone/>
            </a:pPr>
            <a:endParaRPr lang="en-US" dirty="0" smtClean="0">
              <a:solidFill>
                <a:prstClr val="white"/>
              </a:solidFill>
            </a:endParaRPr>
          </a:p>
          <a:p>
            <a:pPr algn="ctr">
              <a:buClr>
                <a:srgbClr val="FEDD78"/>
              </a:buClr>
              <a:buFont typeface="Wingdings 2" charset="2"/>
              <a:buNone/>
            </a:pPr>
            <a:r>
              <a:rPr lang="en-US" sz="6300" dirty="0" smtClean="0">
                <a:latin typeface="Arial Black" panose="020B0A04020102020204" pitchFamily="34" charset="0"/>
              </a:rPr>
              <a:t>Lay Speaker (Pulpit Supply)</a:t>
            </a:r>
          </a:p>
        </p:txBody>
      </p:sp>
    </p:spTree>
    <p:extLst>
      <p:ext uri="{BB962C8B-B14F-4D97-AF65-F5344CB8AC3E}">
        <p14:creationId xmlns:p14="http://schemas.microsoft.com/office/powerpoint/2010/main" val="9186864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BEBA8EAE-BF5A-486C-A8C5-ECC9F3942E4B}">
                <a14:imgProps xmlns:a14="http://schemas.microsoft.com/office/drawing/2010/main">
                  <a14:imgLayer r:embed="rId4">
                    <a14:imgEffect>
                      <a14:saturation sat="65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12821" y="1752600"/>
            <a:ext cx="8534400" cy="4800600"/>
          </a:xfrm>
          <a:solidFill>
            <a:srgbClr val="000000">
              <a:alpha val="54902"/>
            </a:srgbClr>
          </a:solidFill>
        </p:spPr>
        <p:txBody>
          <a:bodyPr>
            <a:normAutofit/>
          </a:bodyPr>
          <a:lstStyle/>
          <a:p>
            <a:pPr algn="ctr">
              <a:buNone/>
            </a:pPr>
            <a:r>
              <a:rPr lang="en-US" sz="2800" b="1" u="sng" dirty="0" smtClean="0">
                <a:solidFill>
                  <a:srgbClr val="92D050"/>
                </a:solidFill>
              </a:rPr>
              <a:t> </a:t>
            </a:r>
            <a:endParaRPr lang="en-US" sz="2800" dirty="0"/>
          </a:p>
          <a:p>
            <a:pPr algn="just">
              <a:buNone/>
            </a:pPr>
            <a:r>
              <a:rPr lang="en-US" sz="2800" dirty="0"/>
              <a:t>	</a:t>
            </a:r>
            <a:r>
              <a:rPr lang="en-US" sz="2800" b="1" dirty="0">
                <a:latin typeface="Arial Black" panose="020B0A04020102020204" pitchFamily="34" charset="0"/>
              </a:rPr>
              <a:t>Remember that </a:t>
            </a:r>
            <a:r>
              <a:rPr lang="en-US" sz="2800" b="1" dirty="0" smtClean="0">
                <a:latin typeface="Arial Black" panose="020B0A04020102020204" pitchFamily="34" charset="0"/>
              </a:rPr>
              <a:t>the </a:t>
            </a:r>
            <a:r>
              <a:rPr lang="en-US" sz="2800" b="1" dirty="0">
                <a:latin typeface="Arial Black" panose="020B0A04020102020204" pitchFamily="34" charset="0"/>
              </a:rPr>
              <a:t>Pastor is the first person </a:t>
            </a:r>
            <a:r>
              <a:rPr lang="en-US" sz="2800" b="1" dirty="0" smtClean="0">
                <a:latin typeface="Arial Black" panose="020B0A04020102020204" pitchFamily="34" charset="0"/>
              </a:rPr>
              <a:t>who </a:t>
            </a:r>
            <a:r>
              <a:rPr lang="en-US" sz="2800" b="1" dirty="0">
                <a:latin typeface="Arial Black" panose="020B0A04020102020204" pitchFamily="34" charset="0"/>
              </a:rPr>
              <a:t>has to </a:t>
            </a:r>
            <a:r>
              <a:rPr lang="en-US" sz="2800" b="1" dirty="0" smtClean="0">
                <a:latin typeface="Arial Black" panose="020B0A04020102020204" pitchFamily="34" charset="0"/>
              </a:rPr>
              <a:t>approve the Local Church and Certified Lay Servants to enroll in the Lay Servant Program.  For Lay Servants, it may take four to six years or more to complete the required course work for the “Lay Speaker” Track.</a:t>
            </a:r>
            <a:endParaRPr lang="en-US" sz="2800" b="1" dirty="0">
              <a:latin typeface="Arial Black" panose="020B0A04020102020204" pitchFamily="34" charset="0"/>
            </a:endParaRPr>
          </a:p>
        </p:txBody>
      </p:sp>
      <p:sp>
        <p:nvSpPr>
          <p:cNvPr id="7" name="Content Placeholder 4"/>
          <p:cNvSpPr txBox="1">
            <a:spLocks/>
          </p:cNvSpPr>
          <p:nvPr/>
        </p:nvSpPr>
        <p:spPr>
          <a:xfrm>
            <a:off x="0" y="0"/>
            <a:ext cx="9160042" cy="914400"/>
          </a:xfrm>
          <a:prstGeom prst="rect">
            <a:avLst/>
          </a:prstGeom>
          <a:solidFill>
            <a:srgbClr val="000000">
              <a:alpha val="54902"/>
            </a:srgbClr>
          </a:solidFill>
        </p:spPr>
        <p:txBody>
          <a:bodyPr>
            <a:normAutofit fontScale="62500" lnSpcReduction="2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EDD78"/>
              </a:buClr>
              <a:buFont typeface="Wingdings 2" charset="2"/>
              <a:buNone/>
            </a:pPr>
            <a:endParaRPr lang="en-US" dirty="0" smtClean="0">
              <a:solidFill>
                <a:prstClr val="white"/>
              </a:solidFill>
            </a:endParaRPr>
          </a:p>
          <a:p>
            <a:pPr algn="ctr">
              <a:buClr>
                <a:srgbClr val="FEDD78"/>
              </a:buClr>
              <a:buFont typeface="Wingdings 2" charset="2"/>
              <a:buNone/>
            </a:pPr>
            <a:r>
              <a:rPr lang="en-US" sz="6300" dirty="0" smtClean="0">
                <a:latin typeface="Arial Black" panose="020B0A04020102020204" pitchFamily="34" charset="0"/>
              </a:rPr>
              <a:t>Lay Speaker (Pulpit Supply)</a:t>
            </a:r>
          </a:p>
        </p:txBody>
      </p:sp>
    </p:spTree>
    <p:extLst>
      <p:ext uri="{BB962C8B-B14F-4D97-AF65-F5344CB8AC3E}">
        <p14:creationId xmlns:p14="http://schemas.microsoft.com/office/powerpoint/2010/main" val="913897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rot="20020850">
            <a:off x="955895" y="376118"/>
            <a:ext cx="1263126" cy="2201152"/>
          </a:xfrm>
        </p:spPr>
      </p:pic>
      <p:sp>
        <p:nvSpPr>
          <p:cNvPr id="5" name="Content Placeholder 2"/>
          <p:cNvSpPr txBox="1">
            <a:spLocks/>
          </p:cNvSpPr>
          <p:nvPr/>
        </p:nvSpPr>
        <p:spPr>
          <a:xfrm>
            <a:off x="609601" y="2743200"/>
            <a:ext cx="8305799" cy="3048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1" kern="1200">
                <a:ln>
                  <a:solidFill>
                    <a:srgbClr val="2C4D76"/>
                  </a:solidFill>
                </a:ln>
                <a:solidFill>
                  <a:srgbClr val="4F81BD"/>
                </a:solidFill>
                <a:effectLst>
                  <a:outerShdw blurRad="50800" dist="38100" dir="2700000" algn="tl" rotWithShape="0">
                    <a:prstClr val="black">
                      <a:alpha val="40000"/>
                    </a:prstClr>
                  </a:outerShdw>
                </a:effectLst>
                <a:latin typeface="Eurostile" pitchFamily="34" charset="0"/>
                <a:ea typeface="+mn-ea"/>
                <a:cs typeface="+mn-cs"/>
              </a:defRPr>
            </a:lvl1pPr>
            <a:lvl2pPr marL="742950" indent="-285750" algn="l" defTabSz="914400" rtl="0" eaLnBrk="1" latinLnBrk="0" hangingPunct="1">
              <a:spcBef>
                <a:spcPct val="20000"/>
              </a:spcBef>
              <a:buFont typeface="Arial" pitchFamily="34" charset="0"/>
              <a:buChar char="–"/>
              <a:defRPr sz="2800" b="1" kern="1200">
                <a:ln>
                  <a:solidFill>
                    <a:srgbClr val="2C4D76"/>
                  </a:solidFill>
                </a:ln>
                <a:solidFill>
                  <a:srgbClr val="4F81BD"/>
                </a:solidFill>
                <a:effectLst>
                  <a:outerShdw blurRad="50800" dist="38100" dir="2700000" algn="tl" rotWithShape="0">
                    <a:prstClr val="black">
                      <a:alpha val="40000"/>
                    </a:prstClr>
                  </a:outerShdw>
                </a:effectLst>
                <a:latin typeface="Eurostile" pitchFamily="34" charset="0"/>
                <a:ea typeface="+mn-ea"/>
                <a:cs typeface="+mn-cs"/>
              </a:defRPr>
            </a:lvl2pPr>
            <a:lvl3pPr marL="1143000" indent="-228600" algn="l" defTabSz="914400" rtl="0" eaLnBrk="1" latinLnBrk="0" hangingPunct="1">
              <a:spcBef>
                <a:spcPct val="20000"/>
              </a:spcBef>
              <a:buFont typeface="Arial" pitchFamily="34" charset="0"/>
              <a:buChar char="•"/>
              <a:defRPr sz="2400" b="1" kern="1200">
                <a:ln>
                  <a:solidFill>
                    <a:srgbClr val="2C4D76"/>
                  </a:solidFill>
                </a:ln>
                <a:solidFill>
                  <a:srgbClr val="4F81BD"/>
                </a:solidFill>
                <a:effectLst>
                  <a:outerShdw blurRad="50800" dist="38100" dir="2700000" algn="tl" rotWithShape="0">
                    <a:prstClr val="black">
                      <a:alpha val="40000"/>
                    </a:prstClr>
                  </a:outerShdw>
                </a:effectLst>
                <a:latin typeface="Eurostile" pitchFamily="34" charset="0"/>
                <a:ea typeface="+mn-ea"/>
                <a:cs typeface="+mn-cs"/>
              </a:defRPr>
            </a:lvl3pPr>
            <a:lvl4pPr marL="1600200" indent="-228600" algn="l" defTabSz="914400" rtl="0" eaLnBrk="1" latinLnBrk="0" hangingPunct="1">
              <a:spcBef>
                <a:spcPct val="20000"/>
              </a:spcBef>
              <a:buFont typeface="Arial" pitchFamily="34" charset="0"/>
              <a:buChar char="–"/>
              <a:defRPr sz="2000" b="1" kern="1200">
                <a:ln>
                  <a:solidFill>
                    <a:srgbClr val="2C4D76"/>
                  </a:solidFill>
                </a:ln>
                <a:solidFill>
                  <a:srgbClr val="4F81BD"/>
                </a:solidFill>
                <a:effectLst>
                  <a:outerShdw blurRad="50800" dist="38100" dir="2700000" algn="tl" rotWithShape="0">
                    <a:prstClr val="black">
                      <a:alpha val="40000"/>
                    </a:prstClr>
                  </a:outerShdw>
                </a:effectLst>
                <a:latin typeface="Eurostile" pitchFamily="34" charset="0"/>
                <a:ea typeface="+mn-ea"/>
                <a:cs typeface="+mn-cs"/>
              </a:defRPr>
            </a:lvl4pPr>
            <a:lvl5pPr marL="2057400" indent="-228600" algn="l" defTabSz="914400" rtl="0" eaLnBrk="1" latinLnBrk="0" hangingPunct="1">
              <a:spcBef>
                <a:spcPct val="20000"/>
              </a:spcBef>
              <a:buFont typeface="Arial" pitchFamily="34" charset="0"/>
              <a:buChar char="»"/>
              <a:defRPr sz="2000" b="1" kern="1200">
                <a:ln>
                  <a:solidFill>
                    <a:srgbClr val="2C4D76"/>
                  </a:solidFill>
                </a:ln>
                <a:solidFill>
                  <a:srgbClr val="4F81BD"/>
                </a:solidFill>
                <a:effectLst>
                  <a:outerShdw blurRad="50800" dist="38100" dir="2700000" algn="tl" rotWithShape="0">
                    <a:prstClr val="black">
                      <a:alpha val="40000"/>
                    </a:prstClr>
                  </a:outerShdw>
                </a:effectLst>
                <a:latin typeface="Eurostile"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0" dirty="0" smtClean="0">
                <a:solidFill>
                  <a:schemeClr val="tx1"/>
                </a:solidFill>
                <a:latin typeface="Courier New" panose="02070309020205020404" pitchFamily="49" charset="0"/>
                <a:cs typeface="Courier New" panose="02070309020205020404" pitchFamily="49" charset="0"/>
              </a:rPr>
              <a:t>BOD ¶266, 631.6, 668</a:t>
            </a:r>
          </a:p>
          <a:p>
            <a:r>
              <a:rPr lang="en-US" sz="2000" b="0" dirty="0" smtClean="0">
                <a:solidFill>
                  <a:schemeClr val="tx1"/>
                </a:solidFill>
                <a:latin typeface="Courier New" panose="02070309020205020404" pitchFamily="49" charset="0"/>
                <a:cs typeface="Courier New" panose="02070309020205020404" pitchFamily="49" charset="0"/>
              </a:rPr>
              <a:t>As Lay Servants.. “professing members” </a:t>
            </a:r>
          </a:p>
          <a:p>
            <a:r>
              <a:rPr lang="en-US" sz="2000" b="0" dirty="0" smtClean="0">
                <a:solidFill>
                  <a:schemeClr val="tx1"/>
                </a:solidFill>
                <a:latin typeface="Courier New" panose="02070309020205020404" pitchFamily="49" charset="0"/>
                <a:cs typeface="Courier New" panose="02070309020205020404" pitchFamily="49" charset="0"/>
              </a:rPr>
              <a:t>As Lay Servants we Lead, Care, Communicate.</a:t>
            </a:r>
          </a:p>
          <a:p>
            <a:r>
              <a:rPr lang="en-US" sz="2000" b="0" spc="-150" dirty="0" smtClean="0">
                <a:solidFill>
                  <a:schemeClr val="tx1"/>
                </a:solidFill>
                <a:latin typeface="Courier New" panose="02070309020205020404" pitchFamily="49" charset="0"/>
                <a:cs typeface="Courier New" panose="02070309020205020404" pitchFamily="49" charset="0"/>
              </a:rPr>
              <a:t>And give primary attention to our church or charge.</a:t>
            </a:r>
          </a:p>
          <a:p>
            <a:r>
              <a:rPr lang="en-US" sz="2000" b="0" dirty="0" smtClean="0">
                <a:solidFill>
                  <a:schemeClr val="tx1"/>
                </a:solidFill>
                <a:latin typeface="Courier New" panose="02070309020205020404" pitchFamily="49" charset="0"/>
                <a:cs typeface="Courier New" panose="02070309020205020404" pitchFamily="49" charset="0"/>
              </a:rPr>
              <a:t>As Directors we  Direct and Lead our </a:t>
            </a:r>
            <a:r>
              <a:rPr lang="en-US" sz="2000" b="0" dirty="0" smtClean="0">
                <a:solidFill>
                  <a:schemeClr val="tx1"/>
                </a:solidFill>
                <a:effectLst>
                  <a:glow rad="50800">
                    <a:schemeClr val="bg1"/>
                  </a:glow>
                  <a:outerShdw blurRad="50800" dist="38100" dir="2700000" algn="tl" rotWithShape="0">
                    <a:prstClr val="black">
                      <a:alpha val="40000"/>
                    </a:prstClr>
                  </a:outerShdw>
                </a:effectLst>
                <a:latin typeface="Courier New" panose="02070309020205020404" pitchFamily="49" charset="0"/>
                <a:cs typeface="Courier New" panose="02070309020205020404" pitchFamily="49" charset="0"/>
              </a:rPr>
              <a:t>Committees</a:t>
            </a:r>
            <a:endParaRPr lang="en-US" sz="2000" b="0" dirty="0">
              <a:solidFill>
                <a:schemeClr val="tx1"/>
              </a:solidFill>
              <a:effectLst>
                <a:glow rad="50800">
                  <a:schemeClr val="bg1"/>
                </a:glow>
                <a:outerShdw blurRad="50800" dist="38100" dir="2700000" algn="tl" rotWithShape="0">
                  <a:prstClr val="black">
                    <a:alpha val="40000"/>
                  </a:prstClr>
                </a:outerShdw>
              </a:effectLst>
              <a:latin typeface="Courier New" panose="02070309020205020404" pitchFamily="49" charset="0"/>
              <a:cs typeface="Courier New" panose="02070309020205020404" pitchFamily="49" charset="0"/>
            </a:endParaRPr>
          </a:p>
        </p:txBody>
      </p:sp>
      <p:sp>
        <p:nvSpPr>
          <p:cNvPr id="7" name="Subtitle 3"/>
          <p:cNvSpPr txBox="1">
            <a:spLocks/>
          </p:cNvSpPr>
          <p:nvPr/>
        </p:nvSpPr>
        <p:spPr>
          <a:xfrm>
            <a:off x="2514600" y="152400"/>
            <a:ext cx="6400800" cy="1407459"/>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3200" b="1" kern="1200">
                <a:ln>
                  <a:solidFill>
                    <a:srgbClr val="2C4D76"/>
                  </a:solidFill>
                </a:ln>
                <a:solidFill>
                  <a:srgbClr val="4F81BD"/>
                </a:solidFill>
                <a:effectLst>
                  <a:outerShdw blurRad="50800" dist="38100" dir="2700000" algn="tl" rotWithShape="0">
                    <a:prstClr val="black">
                      <a:alpha val="40000"/>
                    </a:prstClr>
                  </a:outerShdw>
                </a:effectLst>
                <a:latin typeface="Eurostile" pitchFamily="34" charset="0"/>
                <a:ea typeface="+mn-ea"/>
                <a:cs typeface="+mn-cs"/>
              </a:defRPr>
            </a:lvl1pPr>
            <a:lvl2pPr marL="457200" indent="0" algn="ctr" defTabSz="914400" rtl="0" eaLnBrk="1" latinLnBrk="0" hangingPunct="1">
              <a:spcBef>
                <a:spcPct val="20000"/>
              </a:spcBef>
              <a:buFont typeface="Arial" pitchFamily="34" charset="0"/>
              <a:buNone/>
              <a:defRPr sz="2800" b="1" kern="1200">
                <a:ln>
                  <a:solidFill>
                    <a:srgbClr val="2C4D76"/>
                  </a:solidFill>
                </a:ln>
                <a:solidFill>
                  <a:schemeClr val="tx1">
                    <a:tint val="75000"/>
                  </a:schemeClr>
                </a:solidFill>
                <a:effectLst>
                  <a:outerShdw blurRad="50800" dist="38100" dir="2700000" algn="tl" rotWithShape="0">
                    <a:prstClr val="black">
                      <a:alpha val="40000"/>
                    </a:prstClr>
                  </a:outerShdw>
                </a:effectLst>
                <a:latin typeface="Eurostile" pitchFamily="34" charset="0"/>
                <a:ea typeface="+mn-ea"/>
                <a:cs typeface="+mn-cs"/>
              </a:defRPr>
            </a:lvl2pPr>
            <a:lvl3pPr marL="914400" indent="0" algn="ctr" defTabSz="914400" rtl="0" eaLnBrk="1" latinLnBrk="0" hangingPunct="1">
              <a:spcBef>
                <a:spcPct val="20000"/>
              </a:spcBef>
              <a:buFont typeface="Arial" pitchFamily="34" charset="0"/>
              <a:buNone/>
              <a:defRPr sz="2400" b="1" kern="1200">
                <a:ln>
                  <a:solidFill>
                    <a:srgbClr val="2C4D76"/>
                  </a:solidFill>
                </a:ln>
                <a:solidFill>
                  <a:schemeClr val="tx1">
                    <a:tint val="75000"/>
                  </a:schemeClr>
                </a:solidFill>
                <a:effectLst>
                  <a:outerShdw blurRad="50800" dist="38100" dir="2700000" algn="tl" rotWithShape="0">
                    <a:prstClr val="black">
                      <a:alpha val="40000"/>
                    </a:prstClr>
                  </a:outerShdw>
                </a:effectLst>
                <a:latin typeface="Eurostile" pitchFamily="34" charset="0"/>
                <a:ea typeface="+mn-ea"/>
                <a:cs typeface="+mn-cs"/>
              </a:defRPr>
            </a:lvl3pPr>
            <a:lvl4pPr marL="1371600" indent="0" algn="ctr" defTabSz="914400" rtl="0" eaLnBrk="1" latinLnBrk="0" hangingPunct="1">
              <a:spcBef>
                <a:spcPct val="20000"/>
              </a:spcBef>
              <a:buFont typeface="Arial" pitchFamily="34" charset="0"/>
              <a:buNone/>
              <a:defRPr sz="2000" b="1" kern="1200">
                <a:ln>
                  <a:solidFill>
                    <a:srgbClr val="2C4D76"/>
                  </a:solidFill>
                </a:ln>
                <a:solidFill>
                  <a:schemeClr val="tx1">
                    <a:tint val="75000"/>
                  </a:schemeClr>
                </a:solidFill>
                <a:effectLst>
                  <a:outerShdw blurRad="50800" dist="38100" dir="2700000" algn="tl" rotWithShape="0">
                    <a:prstClr val="black">
                      <a:alpha val="40000"/>
                    </a:prstClr>
                  </a:outerShdw>
                </a:effectLst>
                <a:latin typeface="Eurostile" pitchFamily="34" charset="0"/>
                <a:ea typeface="+mn-ea"/>
                <a:cs typeface="+mn-cs"/>
              </a:defRPr>
            </a:lvl4pPr>
            <a:lvl5pPr marL="1828800" indent="0" algn="ctr" defTabSz="914400" rtl="0" eaLnBrk="1" latinLnBrk="0" hangingPunct="1">
              <a:spcBef>
                <a:spcPct val="20000"/>
              </a:spcBef>
              <a:buFont typeface="Arial" pitchFamily="34" charset="0"/>
              <a:buNone/>
              <a:defRPr sz="2000" b="1" kern="1200">
                <a:ln>
                  <a:solidFill>
                    <a:srgbClr val="2C4D76"/>
                  </a:solidFill>
                </a:ln>
                <a:solidFill>
                  <a:schemeClr val="tx1">
                    <a:tint val="75000"/>
                  </a:schemeClr>
                </a:solidFill>
                <a:effectLst>
                  <a:outerShdw blurRad="50800" dist="38100" dir="2700000" algn="tl" rotWithShape="0">
                    <a:prstClr val="black">
                      <a:alpha val="40000"/>
                    </a:prstClr>
                  </a:outerShdw>
                </a:effectLst>
                <a:latin typeface="Eurostile"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400" dirty="0" smtClean="0"/>
              <a:t>The Book of Discipline</a:t>
            </a:r>
            <a:endParaRPr lang="en-US" sz="4400" dirty="0"/>
          </a:p>
        </p:txBody>
      </p:sp>
    </p:spTree>
    <p:extLst>
      <p:ext uri="{BB962C8B-B14F-4D97-AF65-F5344CB8AC3E}">
        <p14:creationId xmlns:p14="http://schemas.microsoft.com/office/powerpoint/2010/main" val="9839466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BEBA8EAE-BF5A-486C-A8C5-ECC9F3942E4B}">
                <a14:imgProps xmlns:a14="http://schemas.microsoft.com/office/drawing/2010/main">
                  <a14:imgLayer r:embed="rId4">
                    <a14:imgEffect>
                      <a14:saturation sat="65000"/>
                    </a14:imgEffect>
                  </a14:imgLayer>
                </a14:imgProps>
              </a:ext>
            </a:extLst>
          </a:blip>
          <a:srcRect/>
          <a:stretch>
            <a:fillRect t="-16000" b="-16000"/>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8876" y="2819400"/>
            <a:ext cx="8763000" cy="3429000"/>
          </a:xfrm>
        </p:spPr>
        <p:txBody>
          <a:bodyPr>
            <a:normAutofit/>
          </a:bodyPr>
          <a:lstStyle/>
          <a:p>
            <a:pPr marL="0" indent="0" algn="ctr">
              <a:buNone/>
            </a:pPr>
            <a:r>
              <a:rPr lang="en-US" sz="2000" dirty="0" smtClean="0">
                <a:latin typeface="Arial Black" panose="020B0A04020102020204" pitchFamily="34" charset="0"/>
              </a:rPr>
              <a:t>LET’S TAKE THIS TO PRAYER</a:t>
            </a:r>
          </a:p>
        </p:txBody>
      </p:sp>
    </p:spTree>
    <p:extLst>
      <p:ext uri="{BB962C8B-B14F-4D97-AF65-F5344CB8AC3E}">
        <p14:creationId xmlns:p14="http://schemas.microsoft.com/office/powerpoint/2010/main" val="31006485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005" b="75126"/>
          <a:stretch/>
        </p:blipFill>
        <p:spPr>
          <a:xfrm>
            <a:off x="609600" y="533400"/>
            <a:ext cx="7921787" cy="114300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390" t="29216" r="58638" b="22176"/>
          <a:stretch/>
        </p:blipFill>
        <p:spPr>
          <a:xfrm>
            <a:off x="5314659" y="2133600"/>
            <a:ext cx="2292642" cy="3111408"/>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8657" t="79300" r="51905" b="4288"/>
          <a:stretch/>
        </p:blipFill>
        <p:spPr>
          <a:xfrm>
            <a:off x="4885129" y="5245008"/>
            <a:ext cx="3384551" cy="1021273"/>
          </a:xfrm>
          <a:prstGeom prst="rect">
            <a:avLst/>
          </a:prstGeom>
        </p:spPr>
      </p:pic>
      <p:grpSp>
        <p:nvGrpSpPr>
          <p:cNvPr id="11" name="Group 10"/>
          <p:cNvGrpSpPr/>
          <p:nvPr/>
        </p:nvGrpSpPr>
        <p:grpSpPr>
          <a:xfrm>
            <a:off x="903679" y="2133600"/>
            <a:ext cx="3344471" cy="4245180"/>
            <a:chOff x="903679" y="2133600"/>
            <a:chExt cx="3344471" cy="424518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8676" t="29215" r="16314" b="5396"/>
            <a:stretch/>
          </p:blipFill>
          <p:spPr>
            <a:xfrm>
              <a:off x="1447800" y="2133600"/>
              <a:ext cx="2146300" cy="4068960"/>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50019" t="79300" r="7763"/>
            <a:stretch/>
          </p:blipFill>
          <p:spPr>
            <a:xfrm>
              <a:off x="903679" y="5245008"/>
              <a:ext cx="3344471" cy="1133772"/>
            </a:xfrm>
            <a:prstGeom prst="rect">
              <a:avLst/>
            </a:prstGeom>
          </p:spPr>
        </p:pic>
      </p:grpSp>
    </p:spTree>
    <p:extLst>
      <p:ext uri="{BB962C8B-B14F-4D97-AF65-F5344CB8AC3E}">
        <p14:creationId xmlns:p14="http://schemas.microsoft.com/office/powerpoint/2010/main" val="38318507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3048000"/>
            <a:ext cx="8839200" cy="1371600"/>
          </a:xfrm>
        </p:spPr>
        <p:txBody>
          <a:bodyPr>
            <a:normAutofit/>
          </a:bodyPr>
          <a:lstStyle/>
          <a:p>
            <a:pPr algn="ctr">
              <a:buNone/>
            </a:pPr>
            <a:r>
              <a:rPr lang="en-US" sz="5200" dirty="0" smtClean="0">
                <a:solidFill>
                  <a:schemeClr val="bg1"/>
                </a:solidFill>
                <a:latin typeface="Arial Black" panose="020B0A04020102020204" pitchFamily="34" charset="0"/>
              </a:rPr>
              <a:t>Lay Servant Ministries</a:t>
            </a:r>
          </a:p>
        </p:txBody>
      </p:sp>
      <p:pic>
        <p:nvPicPr>
          <p:cNvPr id="6" name="Picture 5" descr="LayServMin_med.jpg"/>
          <p:cNvPicPr>
            <a:picLocks noChangeAspect="1"/>
          </p:cNvPicPr>
          <p:nvPr/>
        </p:nvPicPr>
        <p:blipFill>
          <a:blip r:embed="rId3" cstate="print"/>
          <a:stretch>
            <a:fillRect/>
          </a:stretch>
        </p:blipFill>
        <p:spPr>
          <a:xfrm>
            <a:off x="3352800" y="304800"/>
            <a:ext cx="2590800" cy="2525758"/>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566286" y="4156509"/>
            <a:ext cx="8001000" cy="846386"/>
          </a:xfrm>
          <a:prstGeom prst="rect">
            <a:avLst/>
          </a:prstGeom>
        </p:spPr>
        <p:txBody>
          <a:bodyPr wrap="square">
            <a:spAutoFit/>
          </a:bodyPr>
          <a:lstStyle/>
          <a:p>
            <a:pPr marL="342900" lvl="0" indent="-342900" algn="ctr" defTabSz="457200">
              <a:spcBef>
                <a:spcPct val="20000"/>
              </a:spcBef>
              <a:spcAft>
                <a:spcPts val="600"/>
              </a:spcAft>
              <a:buClr>
                <a:srgbClr val="FEDD78"/>
              </a:buClr>
            </a:pPr>
            <a:r>
              <a:rPr lang="en-US" sz="2000" dirty="0">
                <a:solidFill>
                  <a:prstClr val="white"/>
                </a:solidFill>
                <a:latin typeface="Arial Black" panose="020B0A04020102020204" pitchFamily="34" charset="0"/>
              </a:rPr>
              <a:t>May </a:t>
            </a:r>
            <a:r>
              <a:rPr lang="en-US" sz="2000" b="1" dirty="0">
                <a:solidFill>
                  <a:prstClr val="white"/>
                </a:solidFill>
                <a:latin typeface="Arial Black" panose="020B0A04020102020204" pitchFamily="34" charset="0"/>
              </a:rPr>
              <a:t>GOD</a:t>
            </a:r>
            <a:r>
              <a:rPr lang="en-US" sz="2000" dirty="0">
                <a:solidFill>
                  <a:prstClr val="white"/>
                </a:solidFill>
                <a:latin typeface="Arial Black" panose="020B0A04020102020204" pitchFamily="34" charset="0"/>
              </a:rPr>
              <a:t> bless us all as we strive to do </a:t>
            </a:r>
            <a:r>
              <a:rPr lang="en-US" sz="2000" b="1" dirty="0">
                <a:solidFill>
                  <a:prstClr val="white"/>
                </a:solidFill>
                <a:latin typeface="Arial Black" panose="020B0A04020102020204" pitchFamily="34" charset="0"/>
              </a:rPr>
              <a:t>his will</a:t>
            </a:r>
            <a:r>
              <a:rPr lang="en-US" sz="2000" dirty="0" smtClean="0">
                <a:solidFill>
                  <a:prstClr val="white"/>
                </a:solidFill>
                <a:latin typeface="Arial Black" panose="020B0A04020102020204" pitchFamily="34" charset="0"/>
              </a:rPr>
              <a:t>!</a:t>
            </a:r>
            <a:endParaRPr lang="en-US" sz="2000" dirty="0">
              <a:solidFill>
                <a:prstClr val="white"/>
              </a:solidFill>
              <a:latin typeface="Arial Black" panose="020B0A04020102020204" pitchFamily="34" charset="0"/>
            </a:endParaRPr>
          </a:p>
          <a:p>
            <a:pPr marL="342900" lvl="0" indent="-342900" algn="ctr" defTabSz="457200">
              <a:spcBef>
                <a:spcPct val="20000"/>
              </a:spcBef>
              <a:spcAft>
                <a:spcPts val="600"/>
              </a:spcAft>
              <a:buClr>
                <a:srgbClr val="FEDD78"/>
              </a:buClr>
            </a:pPr>
            <a:r>
              <a:rPr lang="en-US" sz="2000" dirty="0">
                <a:solidFill>
                  <a:prstClr val="white"/>
                </a:solidFill>
                <a:latin typeface="Arial Black" panose="020B0A04020102020204" pitchFamily="34" charset="0"/>
              </a:rPr>
              <a:t>Thank you for your time and future support.</a:t>
            </a:r>
          </a:p>
        </p:txBody>
      </p:sp>
      <p:pic>
        <p:nvPicPr>
          <p:cNvPr id="7" name="Picture 6" descr="270px-Logo_of_the_United_Methodist_Church_svg.png"/>
          <p:cNvPicPr>
            <a:picLocks noChangeAspect="1"/>
          </p:cNvPicPr>
          <p:nvPr/>
        </p:nvPicPr>
        <p:blipFill>
          <a:blip r:embed="rId4" cstate="print"/>
          <a:stretch>
            <a:fillRect/>
          </a:stretch>
        </p:blipFill>
        <p:spPr>
          <a:xfrm>
            <a:off x="4229100" y="5035781"/>
            <a:ext cx="838200" cy="1505656"/>
          </a:xfrm>
          <a:prstGeom prst="rect">
            <a:avLst/>
          </a:prstGeom>
        </p:spPr>
      </p:pic>
    </p:spTree>
    <p:extLst>
      <p:ext uri="{BB962C8B-B14F-4D97-AF65-F5344CB8AC3E}">
        <p14:creationId xmlns:p14="http://schemas.microsoft.com/office/powerpoint/2010/main" val="26929768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6374"/>
          <a:stretch/>
        </p:blipFill>
        <p:spPr>
          <a:xfrm>
            <a:off x="609600" y="381000"/>
            <a:ext cx="8098679" cy="5587438"/>
          </a:xfrm>
          <a:prstGeom prst="rect">
            <a:avLst/>
          </a:prstGeom>
        </p:spPr>
      </p:pic>
    </p:spTree>
    <p:extLst>
      <p:ext uri="{BB962C8B-B14F-4D97-AF65-F5344CB8AC3E}">
        <p14:creationId xmlns:p14="http://schemas.microsoft.com/office/powerpoint/2010/main" val="27270050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33400"/>
            <a:ext cx="7696200" cy="5355312"/>
          </a:xfrm>
          <a:prstGeom prst="rect">
            <a:avLst/>
          </a:prstGeom>
          <a:noFill/>
        </p:spPr>
        <p:txBody>
          <a:bodyPr wrap="square" rtlCol="0">
            <a:spAutoFit/>
          </a:bodyPr>
          <a:lstStyle/>
          <a:p>
            <a:r>
              <a:rPr lang="en-US" b="1" i="1" dirty="0">
                <a:latin typeface="Times New Roman" panose="02020603050405020304" pitchFamily="18" charset="0"/>
                <a:cs typeface="Times New Roman" panose="02020603050405020304" pitchFamily="18" charset="0"/>
              </a:rPr>
              <a:t>Section XL 266</a:t>
            </a:r>
            <a:endParaRPr lang="en-US" dirty="0">
              <a:latin typeface="Times New Roman" panose="02020603050405020304" pitchFamily="18" charset="0"/>
              <a:cs typeface="Times New Roman" panose="02020603050405020304" pitchFamily="18" charset="0"/>
            </a:endParaRPr>
          </a:p>
          <a:p>
            <a:pPr lvl="0"/>
            <a:r>
              <a:rPr lang="en-US" b="1" i="1" dirty="0">
                <a:latin typeface="Times New Roman" panose="02020603050405020304" pitchFamily="18" charset="0"/>
                <a:cs typeface="Times New Roman" panose="02020603050405020304" pitchFamily="18" charset="0"/>
              </a:rPr>
              <a:t>Lay Servant – 3.  Through continued study and training a lay servant should prepare to undertake one or more of the following functions, giving primary attention to service within the local church or charge.</a:t>
            </a:r>
            <a:endParaRPr lang="en-US" dirty="0">
              <a:latin typeface="Times New Roman" panose="02020603050405020304" pitchFamily="18" charset="0"/>
              <a:cs typeface="Times New Roman" panose="02020603050405020304" pitchFamily="18" charset="0"/>
            </a:endParaRPr>
          </a:p>
          <a:p>
            <a:pPr lvl="1"/>
            <a:r>
              <a:rPr lang="en-US" b="1" i="1" dirty="0">
                <a:latin typeface="Times New Roman" panose="02020603050405020304" pitchFamily="18" charset="0"/>
                <a:cs typeface="Times New Roman" panose="02020603050405020304" pitchFamily="18" charset="0"/>
              </a:rPr>
              <a:t>a)  To take initiative in giving leadership, assistance, and support to the program emphases of the church.</a:t>
            </a:r>
            <a:endParaRPr lang="en-US" dirty="0">
              <a:latin typeface="Times New Roman" panose="02020603050405020304" pitchFamily="18" charset="0"/>
              <a:cs typeface="Times New Roman" panose="02020603050405020304" pitchFamily="18" charset="0"/>
            </a:endParaRPr>
          </a:p>
          <a:p>
            <a:pPr lvl="1"/>
            <a:r>
              <a:rPr lang="en-US" b="1" i="1" dirty="0">
                <a:latin typeface="Times New Roman" panose="02020603050405020304" pitchFamily="18" charset="0"/>
                <a:cs typeface="Times New Roman" panose="02020603050405020304" pitchFamily="18" charset="0"/>
              </a:rPr>
              <a:t>b)  To lead meetings for prayer, training, study, and discussion when requested by the pastor, district superintendent, or committee on Lay Servant Ministries.</a:t>
            </a:r>
            <a:endParaRPr lang="en-US" dirty="0">
              <a:latin typeface="Times New Roman" panose="02020603050405020304" pitchFamily="18" charset="0"/>
              <a:cs typeface="Times New Roman" panose="02020603050405020304" pitchFamily="18" charset="0"/>
            </a:endParaRPr>
          </a:p>
          <a:p>
            <a:pPr lvl="1"/>
            <a:r>
              <a:rPr lang="en-US" b="1" i="1" dirty="0">
                <a:latin typeface="Times New Roman" panose="02020603050405020304" pitchFamily="18" charset="0"/>
                <a:cs typeface="Times New Roman" panose="02020603050405020304" pitchFamily="18" charset="0"/>
              </a:rPr>
              <a:t>c)  To conduct, or assist in conducting, services of worship, and present sermons and addresses when requested by the pastor, district superintendent, or committee on Lay Servant Ministries.</a:t>
            </a:r>
            <a:endParaRPr lang="en-US" dirty="0">
              <a:latin typeface="Times New Roman" panose="02020603050405020304" pitchFamily="18" charset="0"/>
              <a:cs typeface="Times New Roman" panose="02020603050405020304" pitchFamily="18" charset="0"/>
            </a:endParaRPr>
          </a:p>
          <a:p>
            <a:pPr lvl="1"/>
            <a:r>
              <a:rPr lang="en-US" b="1" i="1" dirty="0">
                <a:latin typeface="Times New Roman" panose="02020603050405020304" pitchFamily="18" charset="0"/>
                <a:cs typeface="Times New Roman" panose="02020603050405020304" pitchFamily="18" charset="0"/>
              </a:rPr>
              <a:t>d)  To relate to appropriate committees and ministry areas in providing leadership for congregational and community life and fostering caregiving ministries.</a:t>
            </a:r>
            <a:endParaRPr lang="en-US" dirty="0">
              <a:latin typeface="Times New Roman" panose="02020603050405020304" pitchFamily="18" charset="0"/>
              <a:cs typeface="Times New Roman" panose="02020603050405020304" pitchFamily="18" charset="0"/>
            </a:endParaRPr>
          </a:p>
          <a:p>
            <a:pPr lvl="1"/>
            <a:r>
              <a:rPr lang="en-US" b="1" i="1" dirty="0">
                <a:latin typeface="Times New Roman" panose="02020603050405020304" pitchFamily="18" charset="0"/>
                <a:cs typeface="Times New Roman" panose="02020603050405020304" pitchFamily="18" charset="0"/>
              </a:rPr>
              <a:t>e)  To assist in the distribution of the elements of Holy Communion whenever celebrated upon request by the pastor of the church of which the lay servant is a member.</a:t>
            </a: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64391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76200"/>
            <a:ext cx="7772400" cy="1470025"/>
          </a:xfrm>
          <a:noFill/>
          <a:ln>
            <a:noFill/>
          </a:ln>
        </p:spPr>
        <p:txBody>
          <a:bodyPr/>
          <a:lstStyle/>
          <a:p>
            <a:r>
              <a:rPr lang="en-US" dirty="0" smtClean="0">
                <a:solidFill>
                  <a:schemeClr val="tx1"/>
                </a:solidFill>
              </a:rPr>
              <a:t>WHO IS WHO IN LSM</a:t>
            </a:r>
            <a:endParaRPr lang="en-US" dirty="0">
              <a:solidFill>
                <a:schemeClr val="tx1"/>
              </a:solidFill>
            </a:endParaRPr>
          </a:p>
        </p:txBody>
      </p:sp>
      <p:sp>
        <p:nvSpPr>
          <p:cNvPr id="6" name="Rectangle 5"/>
          <p:cNvSpPr/>
          <p:nvPr/>
        </p:nvSpPr>
        <p:spPr>
          <a:xfrm>
            <a:off x="152400" y="5754469"/>
            <a:ext cx="8763000" cy="646331"/>
          </a:xfrm>
          <a:prstGeom prst="rect">
            <a:avLst/>
          </a:prstGeom>
          <a:solidFill>
            <a:srgbClr val="F8EDEC"/>
          </a:solidFill>
        </p:spPr>
        <p:txBody>
          <a:bodyPr wrap="square">
            <a:spAutoFit/>
          </a:bodyPr>
          <a:lstStyle/>
          <a:p>
            <a:pPr algn="ctr"/>
            <a:r>
              <a:rPr lang="en-US" sz="1800" dirty="0">
                <a:solidFill>
                  <a:srgbClr val="000000"/>
                </a:solidFill>
              </a:rPr>
              <a:t>For beautiful eyes, look for the good in others; for beautiful lips, speak only words of kindness; and for poise, walk with the knowledge that you are never alone</a:t>
            </a:r>
            <a:r>
              <a:rPr lang="en-US" sz="1800" dirty="0" smtClean="0">
                <a:solidFill>
                  <a:srgbClr val="000000"/>
                </a:solidFill>
              </a:rPr>
              <a:t>.</a:t>
            </a:r>
            <a:endParaRPr lang="en-US" sz="1800" dirty="0"/>
          </a:p>
        </p:txBody>
      </p:sp>
      <p:pic>
        <p:nvPicPr>
          <p:cNvPr id="7" name="Picture 4" descr="bs01316_"/>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a:off x="2362200" y="1295400"/>
            <a:ext cx="3886200" cy="4400680"/>
          </a:xfrm>
          <a:prstGeom prst="rect">
            <a:avLst/>
          </a:prstGeom>
          <a:noFill/>
        </p:spPr>
      </p:pic>
    </p:spTree>
    <p:extLst>
      <p:ext uri="{BB962C8B-B14F-4D97-AF65-F5344CB8AC3E}">
        <p14:creationId xmlns:p14="http://schemas.microsoft.com/office/powerpoint/2010/main" val="9543697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3581400"/>
            <a:ext cx="8839200" cy="2057400"/>
          </a:xfrm>
        </p:spPr>
        <p:txBody>
          <a:bodyPr>
            <a:normAutofit fontScale="47500" lnSpcReduction="20000"/>
          </a:bodyPr>
          <a:lstStyle/>
          <a:p>
            <a:pPr>
              <a:buNone/>
            </a:pPr>
            <a:endParaRPr lang="en-US" dirty="0" smtClean="0"/>
          </a:p>
          <a:p>
            <a:pPr>
              <a:buNone/>
            </a:pPr>
            <a:endParaRPr lang="en-US" dirty="0" smtClean="0"/>
          </a:p>
          <a:p>
            <a:pPr>
              <a:buNone/>
            </a:pPr>
            <a:endParaRPr lang="en-US" dirty="0" smtClean="0"/>
          </a:p>
          <a:p>
            <a:pPr algn="ctr">
              <a:buNone/>
            </a:pPr>
            <a:r>
              <a:rPr lang="en-US" sz="9300" dirty="0" smtClean="0">
                <a:solidFill>
                  <a:schemeClr val="bg1"/>
                </a:solidFill>
                <a:latin typeface="Arial Black" panose="020B0A04020102020204" pitchFamily="34" charset="0"/>
              </a:rPr>
              <a:t>Local Church Lay Servant</a:t>
            </a:r>
          </a:p>
          <a:p>
            <a:pPr algn="ctr">
              <a:buNone/>
            </a:pPr>
            <a:r>
              <a:rPr lang="en-US" sz="4500" b="1" dirty="0" smtClean="0"/>
              <a:t>(2012 Book of Discipline)</a:t>
            </a:r>
            <a:endParaRPr lang="en-US" sz="4500" b="1" dirty="0"/>
          </a:p>
        </p:txBody>
      </p:sp>
      <p:pic>
        <p:nvPicPr>
          <p:cNvPr id="6" name="Picture 5" descr="LayServMin_med.jpg"/>
          <p:cNvPicPr>
            <a:picLocks noChangeAspect="1"/>
          </p:cNvPicPr>
          <p:nvPr/>
        </p:nvPicPr>
        <p:blipFill>
          <a:blip r:embed="rId3" cstate="print"/>
          <a:stretch>
            <a:fillRect/>
          </a:stretch>
        </p:blipFill>
        <p:spPr>
          <a:xfrm>
            <a:off x="2895600" y="304800"/>
            <a:ext cx="3200400" cy="312005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913" y="1023662"/>
            <a:ext cx="7125113" cy="924475"/>
          </a:xfrm>
        </p:spPr>
        <p:txBody>
          <a:bodyPr/>
          <a:lstStyle/>
          <a:p>
            <a:pPr algn="ctr"/>
            <a:r>
              <a:rPr lang="en-US" sz="3600" b="1" dirty="0" smtClean="0">
                <a:solidFill>
                  <a:schemeClr val="bg1"/>
                </a:solidFill>
                <a:latin typeface="Arial Black" panose="020B0A04020102020204" pitchFamily="34" charset="0"/>
              </a:rPr>
              <a:t>Local Church Lay Servants:</a:t>
            </a:r>
            <a:endParaRPr lang="en-US" sz="3600" b="1" dirty="0">
              <a:solidFill>
                <a:schemeClr val="bg1"/>
              </a:solidFill>
              <a:latin typeface="Arial Black" panose="020B0A04020102020204" pitchFamily="34" charset="0"/>
            </a:endParaRPr>
          </a:p>
        </p:txBody>
      </p:sp>
      <p:sp>
        <p:nvSpPr>
          <p:cNvPr id="4" name="Content Placeholder 3"/>
          <p:cNvSpPr>
            <a:spLocks noGrp="1"/>
          </p:cNvSpPr>
          <p:nvPr>
            <p:ph idx="1"/>
          </p:nvPr>
        </p:nvSpPr>
        <p:spPr>
          <a:xfrm>
            <a:off x="356831" y="2209800"/>
            <a:ext cx="8385048" cy="3806952"/>
          </a:xfrm>
        </p:spPr>
        <p:txBody>
          <a:bodyPr>
            <a:normAutofit fontScale="92500" lnSpcReduction="10000"/>
          </a:bodyPr>
          <a:lstStyle/>
          <a:p>
            <a:pPr algn="just">
              <a:buNone/>
            </a:pPr>
            <a:r>
              <a:rPr lang="en-US" dirty="0" smtClean="0"/>
              <a:t>   </a:t>
            </a:r>
          </a:p>
          <a:p>
            <a:pPr algn="just">
              <a:buNone/>
            </a:pPr>
            <a:r>
              <a:rPr lang="en-US" sz="2800" b="1" dirty="0" smtClean="0">
                <a:solidFill>
                  <a:schemeClr val="bg1"/>
                </a:solidFill>
              </a:rPr>
              <a:t>	</a:t>
            </a:r>
            <a:endParaRPr lang="en-US" sz="2800" b="1" dirty="0">
              <a:solidFill>
                <a:schemeClr val="bg1"/>
              </a:solidFill>
              <a:latin typeface="Arial Black" panose="020B0A04020102020204" pitchFamily="34" charset="0"/>
            </a:endParaRPr>
          </a:p>
          <a:p>
            <a:pPr algn="just">
              <a:buNone/>
            </a:pPr>
            <a:r>
              <a:rPr lang="en-US" sz="2800" b="1" dirty="0" smtClean="0">
                <a:solidFill>
                  <a:schemeClr val="bg1"/>
                </a:solidFill>
                <a:latin typeface="Arial Black" panose="020B0A04020102020204" pitchFamily="34" charset="0"/>
              </a:rPr>
              <a:t>   </a:t>
            </a:r>
            <a:r>
              <a:rPr lang="en-US" sz="2800" b="1" dirty="0" smtClean="0">
                <a:solidFill>
                  <a:schemeClr val="bg1"/>
                </a:solidFill>
                <a:latin typeface="Arial Black" panose="020B0A04020102020204" pitchFamily="34" charset="0"/>
              </a:rPr>
              <a:t>Serve </a:t>
            </a:r>
            <a:r>
              <a:rPr lang="en-US" sz="2800" b="1" dirty="0" smtClean="0">
                <a:solidFill>
                  <a:schemeClr val="bg1"/>
                </a:solidFill>
                <a:latin typeface="Arial Black" panose="020B0A04020102020204" pitchFamily="34" charset="0"/>
              </a:rPr>
              <a:t>the local church or charge  in any way in which their witness or leadership and service inspires the laity to a deeper commitment to Christ and a more effective discipleship, including through the interpretation of the Scriptures, doctrine, organization, and ministries of the church. </a:t>
            </a:r>
            <a:endParaRPr lang="en-US" sz="2800" b="1" dirty="0">
              <a:solidFill>
                <a:schemeClr val="bg1"/>
              </a:solidFill>
              <a:latin typeface="Arial Black" panose="020B0A04020102020204" pitchFamily="34" charset="0"/>
            </a:endParaRPr>
          </a:p>
        </p:txBody>
      </p:sp>
      <p:pic>
        <p:nvPicPr>
          <p:cNvPr id="6" name="Picture 5" descr="LayServMin_med.jpg"/>
          <p:cNvPicPr>
            <a:picLocks noChangeAspect="1"/>
          </p:cNvPicPr>
          <p:nvPr/>
        </p:nvPicPr>
        <p:blipFill>
          <a:blip r:embed="rId3" cstate="print"/>
          <a:stretch>
            <a:fillRect/>
          </a:stretch>
        </p:blipFill>
        <p:spPr>
          <a:xfrm>
            <a:off x="356831" y="755984"/>
            <a:ext cx="1485082" cy="14478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3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3.xml><?xml version="1.0" encoding="utf-8"?>
<a:theme xmlns:a="http://schemas.openxmlformats.org/drawingml/2006/main" name="4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4.xml><?xml version="1.0" encoding="utf-8"?>
<a:theme xmlns:a="http://schemas.openxmlformats.org/drawingml/2006/main" name="5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5.xml><?xml version="1.0" encoding="utf-8"?>
<a:theme xmlns:a="http://schemas.openxmlformats.org/drawingml/2006/main" name="6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6.xml><?xml version="1.0" encoding="utf-8"?>
<a:theme xmlns:a="http://schemas.openxmlformats.org/drawingml/2006/main" name="7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TC101972873[[fn=Summer]]</Template>
  <TotalTime>1822</TotalTime>
  <Words>1784</Words>
  <Application>Microsoft Office PowerPoint</Application>
  <PresentationFormat>On-screen Show (4:3)</PresentationFormat>
  <Paragraphs>261</Paragraphs>
  <Slides>53</Slides>
  <Notes>30</Notes>
  <HiddenSlides>0</HiddenSlides>
  <MMClips>0</MMClips>
  <ScaleCrop>false</ScaleCrop>
  <HeadingPairs>
    <vt:vector size="6" baseType="variant">
      <vt:variant>
        <vt:lpstr>Theme</vt:lpstr>
      </vt:variant>
      <vt:variant>
        <vt:i4>6</vt:i4>
      </vt:variant>
      <vt:variant>
        <vt:lpstr>Embedded OLE Servers</vt:lpstr>
      </vt:variant>
      <vt:variant>
        <vt:i4>2</vt:i4>
      </vt:variant>
      <vt:variant>
        <vt:lpstr>Slide Titles</vt:lpstr>
      </vt:variant>
      <vt:variant>
        <vt:i4>53</vt:i4>
      </vt:variant>
    </vt:vector>
  </HeadingPairs>
  <TitlesOfParts>
    <vt:vector size="61" baseType="lpstr">
      <vt:lpstr>1_Summer</vt:lpstr>
      <vt:lpstr>3_Summer</vt:lpstr>
      <vt:lpstr>4_Summer</vt:lpstr>
      <vt:lpstr>5_Summer</vt:lpstr>
      <vt:lpstr>6_Summer</vt:lpstr>
      <vt:lpstr>7_Summer</vt:lpstr>
      <vt:lpstr>Acrobat Document</vt:lpstr>
      <vt:lpstr>Microsoft Word Document</vt:lpstr>
      <vt:lpstr>PowerPoint Presentation</vt:lpstr>
      <vt:lpstr>PowerPoint Presentation</vt:lpstr>
      <vt:lpstr>PowerPoint Presentation</vt:lpstr>
      <vt:lpstr>Information for the Journey</vt:lpstr>
      <vt:lpstr>PowerPoint Presentation</vt:lpstr>
      <vt:lpstr>PowerPoint Presentation</vt:lpstr>
      <vt:lpstr>WHO IS WHO IN LSM</vt:lpstr>
      <vt:lpstr>PowerPoint Presentation</vt:lpstr>
      <vt:lpstr>Local Church Lay Servants:</vt:lpstr>
      <vt:lpstr>Local Church Lay Servant:</vt:lpstr>
      <vt:lpstr>PowerPoint Presentation</vt:lpstr>
      <vt:lpstr>PowerPoint Presentation</vt:lpstr>
      <vt:lpstr>PowerPoint Presentation</vt:lpstr>
      <vt:lpstr>PowerPoint Presentation</vt:lpstr>
      <vt:lpstr>PowerPoint Presentation</vt:lpstr>
      <vt:lpstr>Local Church Lay Servant:</vt:lpstr>
      <vt:lpstr>Local Church Lay Servant:</vt:lpstr>
      <vt:lpstr>PowerPoint Presentation</vt:lpstr>
      <vt:lpstr>PowerPoint Presentation</vt:lpstr>
      <vt:lpstr>PowerPoint Presentation</vt:lpstr>
      <vt:lpstr>PowerPoint Presentation</vt:lpstr>
      <vt:lpstr>PowerPoint Presentation</vt:lpstr>
      <vt:lpstr>PowerPoint Presentation</vt:lpstr>
      <vt:lpstr>Certified Lay Servants:</vt:lpstr>
      <vt:lpstr>Certified Lay Servant:</vt:lpstr>
      <vt:lpstr>PowerPoint Presentation</vt:lpstr>
      <vt:lpstr>PowerPoint Presentation</vt:lpstr>
      <vt:lpstr>PowerPoint Presentation</vt:lpstr>
      <vt:lpstr>PowerPoint Presentation</vt:lpstr>
      <vt:lpstr>Certified Lay Servants:</vt:lpstr>
      <vt:lpstr>Certified Lay Servants:</vt:lpstr>
      <vt:lpstr>Certified Lay Servants: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 Servant Ministries</dc:title>
  <dc:creator>Max</dc:creator>
  <cp:lastModifiedBy>Elixzina Goodwin</cp:lastModifiedBy>
  <cp:revision>168</cp:revision>
  <cp:lastPrinted>2015-03-28T00:35:04Z</cp:lastPrinted>
  <dcterms:created xsi:type="dcterms:W3CDTF">2014-05-15T18:32:25Z</dcterms:created>
  <dcterms:modified xsi:type="dcterms:W3CDTF">2015-04-22T21:40:51Z</dcterms:modified>
</cp:coreProperties>
</file>